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0"/>
  </p:notesMasterIdLst>
  <p:handoutMasterIdLst>
    <p:handoutMasterId r:id="rId21"/>
  </p:handoutMasterIdLst>
  <p:sldIdLst>
    <p:sldId id="411" r:id="rId2"/>
    <p:sldId id="440" r:id="rId3"/>
    <p:sldId id="441" r:id="rId4"/>
    <p:sldId id="442" r:id="rId5"/>
    <p:sldId id="434" r:id="rId6"/>
    <p:sldId id="421" r:id="rId7"/>
    <p:sldId id="433" r:id="rId8"/>
    <p:sldId id="436" r:id="rId9"/>
    <p:sldId id="435" r:id="rId10"/>
    <p:sldId id="423" r:id="rId11"/>
    <p:sldId id="422" r:id="rId12"/>
    <p:sldId id="426" r:id="rId13"/>
    <p:sldId id="427" r:id="rId14"/>
    <p:sldId id="428" r:id="rId15"/>
    <p:sldId id="439" r:id="rId16"/>
    <p:sldId id="437" r:id="rId17"/>
    <p:sldId id="438" r:id="rId18"/>
    <p:sldId id="432" r:id="rId19"/>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AE4FC"/>
    <a:srgbClr val="FFFF99"/>
    <a:srgbClr val="66FF33"/>
    <a:srgbClr val="065160"/>
    <a:srgbClr val="F9FBFD"/>
    <a:srgbClr val="FED3D0"/>
    <a:srgbClr val="FDB5A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60568" autoAdjust="0"/>
  </p:normalViewPr>
  <p:slideViewPr>
    <p:cSldViewPr snapToGrid="0">
      <p:cViewPr varScale="1">
        <p:scale>
          <a:sx n="42" d="100"/>
          <a:sy n="42" d="100"/>
        </p:scale>
        <p:origin x="-10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3837-2B8B-4FD7-839F-BFC5954F7F69}" type="doc">
      <dgm:prSet loTypeId="urn:microsoft.com/office/officeart/2005/8/layout/cycle7" loCatId="cycle" qsTypeId="urn:microsoft.com/office/officeart/2005/8/quickstyle/3d7" qsCatId="3D" csTypeId="urn:microsoft.com/office/officeart/2005/8/colors/accent0_3" csCatId="mainScheme" phldr="1"/>
      <dgm:spPr/>
      <dgm:t>
        <a:bodyPr/>
        <a:lstStyle/>
        <a:p>
          <a:endParaRPr lang="en-US"/>
        </a:p>
      </dgm:t>
    </dgm:pt>
    <dgm:pt modelId="{D2D01426-5AF3-4774-AB0A-44C88CA83437}">
      <dgm:prSet phldrT="[Text]" custT="1"/>
      <dgm:spPr/>
      <dgm:t>
        <a:bodyPr/>
        <a:lstStyle/>
        <a:p>
          <a:pPr algn="ctr"/>
          <a:r>
            <a:rPr lang="en-US" sz="2400" b="1" dirty="0" smtClean="0">
              <a:solidFill>
                <a:schemeClr val="bg1"/>
              </a:solidFill>
            </a:rPr>
            <a:t>Concrete Science</a:t>
          </a:r>
        </a:p>
        <a:p>
          <a:pPr algn="l"/>
          <a:r>
            <a:rPr lang="en-US" sz="2000" dirty="0" smtClean="0">
              <a:solidFill>
                <a:schemeClr val="bg1"/>
              </a:solidFill>
            </a:rPr>
            <a:t>Scientific breakthroughs toward reducing the CO</a:t>
          </a:r>
          <a:r>
            <a:rPr lang="en-US" sz="2000" baseline="-25000" dirty="0" smtClean="0">
              <a:solidFill>
                <a:schemeClr val="bg1"/>
              </a:solidFill>
            </a:rPr>
            <a:t>2</a:t>
          </a:r>
          <a:r>
            <a:rPr lang="en-US" sz="2000" dirty="0" smtClean="0">
              <a:solidFill>
                <a:schemeClr val="bg1"/>
              </a:solidFill>
            </a:rPr>
            <a:t> footprint of cement and concrete</a:t>
          </a:r>
          <a:endParaRPr lang="en-US" sz="2000" dirty="0">
            <a:solidFill>
              <a:schemeClr val="bg1"/>
            </a:solidFill>
          </a:endParaRPr>
        </a:p>
      </dgm:t>
    </dgm:pt>
    <dgm:pt modelId="{BD8BA534-B3F6-444F-8C1E-173F4A5D4756}" type="parTrans" cxnId="{2BA0486A-6B22-4E40-9740-E873763AC3C1}">
      <dgm:prSet/>
      <dgm:spPr/>
      <dgm:t>
        <a:bodyPr/>
        <a:lstStyle/>
        <a:p>
          <a:endParaRPr lang="en-US" sz="2000">
            <a:solidFill>
              <a:schemeClr val="bg1"/>
            </a:solidFill>
          </a:endParaRPr>
        </a:p>
      </dgm:t>
    </dgm:pt>
    <dgm:pt modelId="{0D35F4B5-9D6D-44C3-82E4-98E79C83BA8A}" type="sibTrans" cxnId="{2BA0486A-6B22-4E40-9740-E873763AC3C1}">
      <dgm:prSet custT="1"/>
      <dgm:spPr/>
      <dgm:t>
        <a:bodyPr/>
        <a:lstStyle/>
        <a:p>
          <a:endParaRPr lang="en-US" sz="2000">
            <a:solidFill>
              <a:schemeClr val="bg1"/>
            </a:solidFill>
          </a:endParaRPr>
        </a:p>
      </dgm:t>
    </dgm:pt>
    <dgm:pt modelId="{6B2EAA9D-F12E-42C4-B002-5A000186B106}">
      <dgm:prSet phldrT="[Text]" custT="1"/>
      <dgm:spPr/>
      <dgm:t>
        <a:bodyPr/>
        <a:lstStyle/>
        <a:p>
          <a:pPr algn="ctr"/>
          <a:r>
            <a:rPr lang="en-US" sz="2400" b="1" dirty="0" smtClean="0">
              <a:solidFill>
                <a:schemeClr val="bg1"/>
              </a:solidFill>
            </a:rPr>
            <a:t>Econometrics</a:t>
          </a:r>
        </a:p>
        <a:p>
          <a:pPr algn="l"/>
          <a:r>
            <a:rPr lang="en-US" sz="2000" dirty="0" smtClean="0">
              <a:solidFill>
                <a:schemeClr val="bg1"/>
              </a:solidFill>
            </a:rPr>
            <a:t>Impact on economy:</a:t>
          </a:r>
        </a:p>
        <a:p>
          <a:pPr marL="228600" indent="-228600" algn="l"/>
          <a:r>
            <a:rPr lang="en-US" sz="2000" dirty="0" smtClean="0">
              <a:solidFill>
                <a:schemeClr val="bg1"/>
              </a:solidFill>
            </a:rPr>
            <a:t>- 	System dynamics</a:t>
          </a:r>
        </a:p>
        <a:p>
          <a:pPr marL="228600" indent="-228600" algn="l"/>
          <a:r>
            <a:rPr lang="en-US" sz="2000" dirty="0" smtClean="0">
              <a:solidFill>
                <a:schemeClr val="bg1"/>
              </a:solidFill>
            </a:rPr>
            <a:t>-	Effect on policy (e.g. Carbon Tax</a:t>
          </a:r>
          <a:endParaRPr lang="en-US" sz="2000" dirty="0">
            <a:solidFill>
              <a:schemeClr val="bg1"/>
            </a:solidFill>
          </a:endParaRPr>
        </a:p>
      </dgm:t>
    </dgm:pt>
    <dgm:pt modelId="{39320C71-4D26-4DA6-9230-6C4195A6AEF5}" type="parTrans" cxnId="{110A8B7F-45D1-4357-B13E-3AAB3A115F63}">
      <dgm:prSet/>
      <dgm:spPr/>
      <dgm:t>
        <a:bodyPr/>
        <a:lstStyle/>
        <a:p>
          <a:endParaRPr lang="en-US" sz="2000">
            <a:solidFill>
              <a:schemeClr val="bg1"/>
            </a:solidFill>
          </a:endParaRPr>
        </a:p>
      </dgm:t>
    </dgm:pt>
    <dgm:pt modelId="{100C46E4-4FB7-4212-B476-E55A19571BEE}" type="sibTrans" cxnId="{110A8B7F-45D1-4357-B13E-3AAB3A115F63}">
      <dgm:prSet custT="1"/>
      <dgm:spPr/>
      <dgm:t>
        <a:bodyPr/>
        <a:lstStyle/>
        <a:p>
          <a:endParaRPr lang="en-US" sz="2000">
            <a:solidFill>
              <a:schemeClr val="bg1"/>
            </a:solidFill>
          </a:endParaRPr>
        </a:p>
      </dgm:t>
    </dgm:pt>
    <dgm:pt modelId="{3DF9A833-4535-4CB1-9234-248783FE8140}">
      <dgm:prSet phldrT="[Text]" custT="1"/>
      <dgm:spPr/>
      <dgm:t>
        <a:bodyPr/>
        <a:lstStyle/>
        <a:p>
          <a:pPr algn="ctr"/>
          <a:r>
            <a:rPr lang="en-US" sz="2400" b="1" dirty="0" smtClean="0">
              <a:solidFill>
                <a:schemeClr val="bg1"/>
              </a:solidFill>
            </a:rPr>
            <a:t>Building Technology</a:t>
          </a:r>
        </a:p>
        <a:p>
          <a:pPr algn="l"/>
          <a:r>
            <a:rPr lang="en-US" sz="2000" dirty="0" smtClean="0">
              <a:solidFill>
                <a:schemeClr val="bg1"/>
              </a:solidFill>
            </a:rPr>
            <a:t>The CO</a:t>
          </a:r>
          <a:r>
            <a:rPr lang="en-US" sz="2000" baseline="-25000" dirty="0" smtClean="0">
              <a:solidFill>
                <a:schemeClr val="bg1"/>
              </a:solidFill>
            </a:rPr>
            <a:t>2</a:t>
          </a:r>
          <a:r>
            <a:rPr lang="en-US" sz="2000" dirty="0" smtClean="0">
              <a:solidFill>
                <a:schemeClr val="bg1"/>
              </a:solidFill>
            </a:rPr>
            <a:t> footprint of concrete structures </a:t>
          </a:r>
        </a:p>
        <a:p>
          <a:pPr marL="236538" indent="-236538" algn="l"/>
          <a:r>
            <a:rPr lang="en-US" sz="2000" dirty="0" smtClean="0">
              <a:solidFill>
                <a:schemeClr val="bg1"/>
              </a:solidFill>
            </a:rPr>
            <a:t>-	Material Flows</a:t>
          </a:r>
        </a:p>
        <a:p>
          <a:pPr marL="236538" indent="-236538" algn="l"/>
          <a:r>
            <a:rPr lang="en-US" sz="2000" dirty="0" smtClean="0">
              <a:solidFill>
                <a:schemeClr val="bg1"/>
              </a:solidFill>
            </a:rPr>
            <a:t>-	Life Cycle Assessment</a:t>
          </a:r>
          <a:endParaRPr lang="en-US" sz="2000" dirty="0">
            <a:solidFill>
              <a:schemeClr val="bg1"/>
            </a:solidFill>
          </a:endParaRPr>
        </a:p>
      </dgm:t>
    </dgm:pt>
    <dgm:pt modelId="{0D5F026C-2DCB-4881-B583-04F303F241C1}" type="parTrans" cxnId="{816B27AB-B279-4A69-A225-9A77146C9560}">
      <dgm:prSet/>
      <dgm:spPr/>
      <dgm:t>
        <a:bodyPr/>
        <a:lstStyle/>
        <a:p>
          <a:endParaRPr lang="en-US" sz="2000">
            <a:solidFill>
              <a:schemeClr val="bg1"/>
            </a:solidFill>
          </a:endParaRPr>
        </a:p>
      </dgm:t>
    </dgm:pt>
    <dgm:pt modelId="{1A11D512-6AF6-4EBD-A795-D5DC1092665C}" type="sibTrans" cxnId="{816B27AB-B279-4A69-A225-9A77146C9560}">
      <dgm:prSet custT="1"/>
      <dgm:spPr/>
      <dgm:t>
        <a:bodyPr/>
        <a:lstStyle/>
        <a:p>
          <a:endParaRPr lang="en-US" sz="2000">
            <a:solidFill>
              <a:schemeClr val="bg1"/>
            </a:solidFill>
          </a:endParaRPr>
        </a:p>
      </dgm:t>
    </dgm:pt>
    <dgm:pt modelId="{0F528874-B666-4408-AB21-1520AE9D4409}" type="pres">
      <dgm:prSet presAssocID="{5C453837-2B8B-4FD7-839F-BFC5954F7F69}" presName="Name0" presStyleCnt="0">
        <dgm:presLayoutVars>
          <dgm:dir/>
          <dgm:resizeHandles val="exact"/>
        </dgm:presLayoutVars>
      </dgm:prSet>
      <dgm:spPr/>
      <dgm:t>
        <a:bodyPr/>
        <a:lstStyle/>
        <a:p>
          <a:endParaRPr lang="en-US"/>
        </a:p>
      </dgm:t>
    </dgm:pt>
    <dgm:pt modelId="{4927B689-8F90-499C-840B-4672B344F030}" type="pres">
      <dgm:prSet presAssocID="{D2D01426-5AF3-4774-AB0A-44C88CA83437}" presName="node" presStyleLbl="node1" presStyleIdx="0" presStyleCnt="3" custScaleX="125712" custScaleY="175642" custRadScaleRad="94686" custRadScaleInc="-784">
        <dgm:presLayoutVars>
          <dgm:bulletEnabled val="1"/>
        </dgm:presLayoutVars>
      </dgm:prSet>
      <dgm:spPr/>
      <dgm:t>
        <a:bodyPr/>
        <a:lstStyle/>
        <a:p>
          <a:endParaRPr lang="en-US"/>
        </a:p>
      </dgm:t>
    </dgm:pt>
    <dgm:pt modelId="{8981938D-A24E-4BE3-9CAD-C470C5FE42A9}" type="pres">
      <dgm:prSet presAssocID="{0D35F4B5-9D6D-44C3-82E4-98E79C83BA8A}" presName="sibTrans" presStyleLbl="sibTrans2D1" presStyleIdx="0" presStyleCnt="3"/>
      <dgm:spPr/>
      <dgm:t>
        <a:bodyPr/>
        <a:lstStyle/>
        <a:p>
          <a:endParaRPr lang="en-US"/>
        </a:p>
      </dgm:t>
    </dgm:pt>
    <dgm:pt modelId="{64C6EB2A-B4B7-40E2-93C1-D95BDA224FF4}" type="pres">
      <dgm:prSet presAssocID="{0D35F4B5-9D6D-44C3-82E4-98E79C83BA8A}" presName="connectorText" presStyleLbl="sibTrans2D1" presStyleIdx="0" presStyleCnt="3"/>
      <dgm:spPr/>
      <dgm:t>
        <a:bodyPr/>
        <a:lstStyle/>
        <a:p>
          <a:endParaRPr lang="en-US"/>
        </a:p>
      </dgm:t>
    </dgm:pt>
    <dgm:pt modelId="{38588E25-43D5-48F9-B598-5A95E1F8350D}" type="pres">
      <dgm:prSet presAssocID="{6B2EAA9D-F12E-42C4-B002-5A000186B106}" presName="node" presStyleLbl="node1" presStyleIdx="1" presStyleCnt="3" custScaleX="129171" custScaleY="186176" custRadScaleRad="100757" custRadScaleInc="-7770">
        <dgm:presLayoutVars>
          <dgm:bulletEnabled val="1"/>
        </dgm:presLayoutVars>
      </dgm:prSet>
      <dgm:spPr/>
      <dgm:t>
        <a:bodyPr/>
        <a:lstStyle/>
        <a:p>
          <a:endParaRPr lang="en-US"/>
        </a:p>
      </dgm:t>
    </dgm:pt>
    <dgm:pt modelId="{C5CF5238-08BD-446D-9666-2747E1F87FA9}" type="pres">
      <dgm:prSet presAssocID="{100C46E4-4FB7-4212-B476-E55A19571BEE}" presName="sibTrans" presStyleLbl="sibTrans2D1" presStyleIdx="1" presStyleCnt="3"/>
      <dgm:spPr/>
      <dgm:t>
        <a:bodyPr/>
        <a:lstStyle/>
        <a:p>
          <a:endParaRPr lang="en-US"/>
        </a:p>
      </dgm:t>
    </dgm:pt>
    <dgm:pt modelId="{3F7BD386-89F9-41D4-84B4-4D730DB9294B}" type="pres">
      <dgm:prSet presAssocID="{100C46E4-4FB7-4212-B476-E55A19571BEE}" presName="connectorText" presStyleLbl="sibTrans2D1" presStyleIdx="1" presStyleCnt="3"/>
      <dgm:spPr/>
      <dgm:t>
        <a:bodyPr/>
        <a:lstStyle/>
        <a:p>
          <a:endParaRPr lang="en-US"/>
        </a:p>
      </dgm:t>
    </dgm:pt>
    <dgm:pt modelId="{3CB89CE5-2926-4ABA-8C4D-0EA2A21F254B}" type="pres">
      <dgm:prSet presAssocID="{3DF9A833-4535-4CB1-9234-248783FE8140}" presName="node" presStyleLbl="node1" presStyleIdx="2" presStyleCnt="3" custScaleX="132241" custScaleY="187907" custRadScaleRad="106361" custRadScaleInc="9692">
        <dgm:presLayoutVars>
          <dgm:bulletEnabled val="1"/>
        </dgm:presLayoutVars>
      </dgm:prSet>
      <dgm:spPr/>
      <dgm:t>
        <a:bodyPr/>
        <a:lstStyle/>
        <a:p>
          <a:endParaRPr lang="en-US"/>
        </a:p>
      </dgm:t>
    </dgm:pt>
    <dgm:pt modelId="{9F6CFFF3-26FA-4B31-883B-D08B91F404E5}" type="pres">
      <dgm:prSet presAssocID="{1A11D512-6AF6-4EBD-A795-D5DC1092665C}" presName="sibTrans" presStyleLbl="sibTrans2D1" presStyleIdx="2" presStyleCnt="3"/>
      <dgm:spPr/>
      <dgm:t>
        <a:bodyPr/>
        <a:lstStyle/>
        <a:p>
          <a:endParaRPr lang="en-US"/>
        </a:p>
      </dgm:t>
    </dgm:pt>
    <dgm:pt modelId="{C534BAB1-A017-4901-A307-10E32723770E}" type="pres">
      <dgm:prSet presAssocID="{1A11D512-6AF6-4EBD-A795-D5DC1092665C}" presName="connectorText" presStyleLbl="sibTrans2D1" presStyleIdx="2" presStyleCnt="3"/>
      <dgm:spPr/>
      <dgm:t>
        <a:bodyPr/>
        <a:lstStyle/>
        <a:p>
          <a:endParaRPr lang="en-US"/>
        </a:p>
      </dgm:t>
    </dgm:pt>
  </dgm:ptLst>
  <dgm:cxnLst>
    <dgm:cxn modelId="{DFF03594-BF3C-4BC5-84B3-1E5D893C53B5}" type="presOf" srcId="{1A11D512-6AF6-4EBD-A795-D5DC1092665C}" destId="{C534BAB1-A017-4901-A307-10E32723770E}" srcOrd="1" destOrd="0" presId="urn:microsoft.com/office/officeart/2005/8/layout/cycle7"/>
    <dgm:cxn modelId="{2BA0486A-6B22-4E40-9740-E873763AC3C1}" srcId="{5C453837-2B8B-4FD7-839F-BFC5954F7F69}" destId="{D2D01426-5AF3-4774-AB0A-44C88CA83437}" srcOrd="0" destOrd="0" parTransId="{BD8BA534-B3F6-444F-8C1E-173F4A5D4756}" sibTransId="{0D35F4B5-9D6D-44C3-82E4-98E79C83BA8A}"/>
    <dgm:cxn modelId="{327FE586-3EBB-43FB-84F3-E14826F4768C}" type="presOf" srcId="{5C453837-2B8B-4FD7-839F-BFC5954F7F69}" destId="{0F528874-B666-4408-AB21-1520AE9D4409}" srcOrd="0" destOrd="0" presId="urn:microsoft.com/office/officeart/2005/8/layout/cycle7"/>
    <dgm:cxn modelId="{BCD4FC3C-7D6E-4BF3-9890-EEEBAB335222}" type="presOf" srcId="{0D35F4B5-9D6D-44C3-82E4-98E79C83BA8A}" destId="{8981938D-A24E-4BE3-9CAD-C470C5FE42A9}" srcOrd="0" destOrd="0" presId="urn:microsoft.com/office/officeart/2005/8/layout/cycle7"/>
    <dgm:cxn modelId="{8FE5F5E8-688E-46FC-9E9C-12CC8F6E3881}" type="presOf" srcId="{100C46E4-4FB7-4212-B476-E55A19571BEE}" destId="{C5CF5238-08BD-446D-9666-2747E1F87FA9}" srcOrd="0" destOrd="0" presId="urn:microsoft.com/office/officeart/2005/8/layout/cycle7"/>
    <dgm:cxn modelId="{110A8B7F-45D1-4357-B13E-3AAB3A115F63}" srcId="{5C453837-2B8B-4FD7-839F-BFC5954F7F69}" destId="{6B2EAA9D-F12E-42C4-B002-5A000186B106}" srcOrd="1" destOrd="0" parTransId="{39320C71-4D26-4DA6-9230-6C4195A6AEF5}" sibTransId="{100C46E4-4FB7-4212-B476-E55A19571BEE}"/>
    <dgm:cxn modelId="{92721443-558A-48E0-96EE-B25EB7B0EC42}" type="presOf" srcId="{6B2EAA9D-F12E-42C4-B002-5A000186B106}" destId="{38588E25-43D5-48F9-B598-5A95E1F8350D}" srcOrd="0" destOrd="0" presId="urn:microsoft.com/office/officeart/2005/8/layout/cycle7"/>
    <dgm:cxn modelId="{C0E09A80-907C-4276-BC0A-410E56416911}" type="presOf" srcId="{100C46E4-4FB7-4212-B476-E55A19571BEE}" destId="{3F7BD386-89F9-41D4-84B4-4D730DB9294B}" srcOrd="1" destOrd="0" presId="urn:microsoft.com/office/officeart/2005/8/layout/cycle7"/>
    <dgm:cxn modelId="{42C0451A-0035-4963-B0C2-3C67C00D2CB4}" type="presOf" srcId="{3DF9A833-4535-4CB1-9234-248783FE8140}" destId="{3CB89CE5-2926-4ABA-8C4D-0EA2A21F254B}" srcOrd="0" destOrd="0" presId="urn:microsoft.com/office/officeart/2005/8/layout/cycle7"/>
    <dgm:cxn modelId="{19186752-3554-4A68-B0F7-994218C2DCE8}" type="presOf" srcId="{1A11D512-6AF6-4EBD-A795-D5DC1092665C}" destId="{9F6CFFF3-26FA-4B31-883B-D08B91F404E5}" srcOrd="0" destOrd="0" presId="urn:microsoft.com/office/officeart/2005/8/layout/cycle7"/>
    <dgm:cxn modelId="{816B27AB-B279-4A69-A225-9A77146C9560}" srcId="{5C453837-2B8B-4FD7-839F-BFC5954F7F69}" destId="{3DF9A833-4535-4CB1-9234-248783FE8140}" srcOrd="2" destOrd="0" parTransId="{0D5F026C-2DCB-4881-B583-04F303F241C1}" sibTransId="{1A11D512-6AF6-4EBD-A795-D5DC1092665C}"/>
    <dgm:cxn modelId="{2F64775D-DCC8-43DB-A282-36D54C7323E1}" type="presOf" srcId="{0D35F4B5-9D6D-44C3-82E4-98E79C83BA8A}" destId="{64C6EB2A-B4B7-40E2-93C1-D95BDA224FF4}" srcOrd="1" destOrd="0" presId="urn:microsoft.com/office/officeart/2005/8/layout/cycle7"/>
    <dgm:cxn modelId="{695D66CF-E12E-4B55-9381-D8520CF4D861}" type="presOf" srcId="{D2D01426-5AF3-4774-AB0A-44C88CA83437}" destId="{4927B689-8F90-499C-840B-4672B344F030}" srcOrd="0" destOrd="0" presId="urn:microsoft.com/office/officeart/2005/8/layout/cycle7"/>
    <dgm:cxn modelId="{32A3EFF4-D185-4337-8480-69FEE4C89A80}" type="presParOf" srcId="{0F528874-B666-4408-AB21-1520AE9D4409}" destId="{4927B689-8F90-499C-840B-4672B344F030}" srcOrd="0" destOrd="0" presId="urn:microsoft.com/office/officeart/2005/8/layout/cycle7"/>
    <dgm:cxn modelId="{3E98C955-2B98-4ABC-AC6C-43E28FB6A04F}" type="presParOf" srcId="{0F528874-B666-4408-AB21-1520AE9D4409}" destId="{8981938D-A24E-4BE3-9CAD-C470C5FE42A9}" srcOrd="1" destOrd="0" presId="urn:microsoft.com/office/officeart/2005/8/layout/cycle7"/>
    <dgm:cxn modelId="{6AE8E4AE-277C-43C9-9632-C6AEA2B8A7BE}" type="presParOf" srcId="{8981938D-A24E-4BE3-9CAD-C470C5FE42A9}" destId="{64C6EB2A-B4B7-40E2-93C1-D95BDA224FF4}" srcOrd="0" destOrd="0" presId="urn:microsoft.com/office/officeart/2005/8/layout/cycle7"/>
    <dgm:cxn modelId="{F3D6765B-197B-4367-AA32-C9CC1628295F}" type="presParOf" srcId="{0F528874-B666-4408-AB21-1520AE9D4409}" destId="{38588E25-43D5-48F9-B598-5A95E1F8350D}" srcOrd="2" destOrd="0" presId="urn:microsoft.com/office/officeart/2005/8/layout/cycle7"/>
    <dgm:cxn modelId="{6D4149E5-3E56-44A5-8862-89A4B9B030A3}" type="presParOf" srcId="{0F528874-B666-4408-AB21-1520AE9D4409}" destId="{C5CF5238-08BD-446D-9666-2747E1F87FA9}" srcOrd="3" destOrd="0" presId="urn:microsoft.com/office/officeart/2005/8/layout/cycle7"/>
    <dgm:cxn modelId="{553FF267-B586-4CDD-BFA0-4B21BAC83BA6}" type="presParOf" srcId="{C5CF5238-08BD-446D-9666-2747E1F87FA9}" destId="{3F7BD386-89F9-41D4-84B4-4D730DB9294B}" srcOrd="0" destOrd="0" presId="urn:microsoft.com/office/officeart/2005/8/layout/cycle7"/>
    <dgm:cxn modelId="{D43A0D23-B47E-41E2-9E82-ACB35423F8B2}" type="presParOf" srcId="{0F528874-B666-4408-AB21-1520AE9D4409}" destId="{3CB89CE5-2926-4ABA-8C4D-0EA2A21F254B}" srcOrd="4" destOrd="0" presId="urn:microsoft.com/office/officeart/2005/8/layout/cycle7"/>
    <dgm:cxn modelId="{E4FD1957-AC60-46FA-A1D4-118C41266BDD}" type="presParOf" srcId="{0F528874-B666-4408-AB21-1520AE9D4409}" destId="{9F6CFFF3-26FA-4B31-883B-D08B91F404E5}" srcOrd="5" destOrd="0" presId="urn:microsoft.com/office/officeart/2005/8/layout/cycle7"/>
    <dgm:cxn modelId="{93C0F8DA-D0DD-4947-A830-A90438D806E4}" type="presParOf" srcId="{9F6CFFF3-26FA-4B31-883B-D08B91F404E5}" destId="{C534BAB1-A017-4901-A307-10E32723770E}"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Life-Cycle Cost Analysis (LCCA) is an analytical tool that provides a cost comparison between two or more competing design alternatives that provide equivalent benefits for the project being analyzed.</a:t>
            </a:r>
          </a:p>
          <a:p>
            <a:endParaRPr lang="en-US" dirty="0" smtClean="0"/>
          </a:p>
          <a:p>
            <a:r>
              <a:rPr lang="en-US" dirty="0" smtClean="0"/>
              <a:t>Most LCCAs assume all construction materials have constant real prices. This assumption is the same as assuming that all commodity prices go up with general inflation. When prices rise more (or less) than expected, the projects with larger future costs will be unfairly advantaged (or penalized).</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 is likely that the actual costs for concrete maintenance would be lower than those assuming constant real costs (as in a typical LCCA)―in 86% of the simulations the real price of concrete fell over the maintenance period.</a:t>
            </a:r>
          </a:p>
          <a:p>
            <a:pPr>
              <a:buFont typeface="Arial" pitchFamily="34" charset="0"/>
              <a:buChar char="•"/>
            </a:pPr>
            <a:endParaRPr lang="en-US" dirty="0" smtClean="0"/>
          </a:p>
          <a:p>
            <a:pPr>
              <a:buFont typeface="Arial" pitchFamily="34" charset="0"/>
              <a:buChar char="•"/>
            </a:pPr>
            <a:r>
              <a:rPr lang="en-US" dirty="0" smtClean="0"/>
              <a:t>Asphalt inflation is likely to outstrip overall inflation, meaning that an LCCA assuming constant real costs will exaggerate asphalt’s price competitiveness―in 85% of the simulations asphalt’s real price rose over the course of 40 years.</a:t>
            </a:r>
          </a:p>
          <a:p>
            <a:pPr>
              <a:buFont typeface="Arial" pitchFamily="34" charset="0"/>
              <a:buChar char="•"/>
            </a:pPr>
            <a:endParaRPr lang="en-US" dirty="0" smtClean="0"/>
          </a:p>
          <a:p>
            <a:pPr>
              <a:buFont typeface="Arial" pitchFamily="34" charset="0"/>
              <a:buChar char="•"/>
            </a:pPr>
            <a:r>
              <a:rPr lang="en-US" dirty="0" smtClean="0"/>
              <a:t>Based on this analysis, the cost surprise exceeded 4% of the initial projected cost (on a NPV basis) in half of the cases, usually because the asphalt construction turned out to be relatively more expensive than concrete construction.</a:t>
            </a:r>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MIT analyzed the real price behavior of wood, steel, concrete and asphalt using data from the Bureau of Labor Statistics (BLS) for a period of more than 30 years and found: (See slide)</a:t>
            </a:r>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To account for the variable inflation rate of various construction materials, analysts could use an escalation rate to account for the difference in inflation between building materials and the general rate of inflation. MIT conducted another stochastic simulation for 1000 real cost paths for the four basic construction materials over a period of 50 years and found:</a:t>
            </a:r>
            <a:r>
              <a:rPr lang="en-US" baseline="0" dirty="0"/>
              <a:t> </a:t>
            </a:r>
            <a:r>
              <a:rPr lang="en-US" baseline="0" dirty="0" smtClean="0"/>
              <a:t>(See Slide)</a:t>
            </a:r>
            <a:endParaRPr lang="en-US" dirty="0" smtClean="0"/>
          </a:p>
        </p:txBody>
      </p:sp>
      <p:sp>
        <p:nvSpPr>
          <p:cNvPr id="4" name="Slide Number Placeholder 3"/>
          <p:cNvSpPr>
            <a:spLocks noGrp="1"/>
          </p:cNvSpPr>
          <p:nvPr>
            <p:ph type="sldNum" sz="quarter" idx="10"/>
          </p:nvPr>
        </p:nvSpPr>
        <p:spPr/>
        <p:txBody>
          <a:bodyPr/>
          <a:lstStyle/>
          <a:p>
            <a:fld id="{82345FD7-5B83-4F26-B17C-A198415123D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LCCA for road construction is used to determine which pavement design is most cost effective over the analysis period. For LCCA to be reliable, both the engineering inputs and the economic inputs need to accurately reflect the future performance and the time value of money. Current practice assumes that the inflation rate for all materials is the same; however, MIT has demonstrated that this is not the case and determined:</a:t>
            </a:r>
          </a:p>
          <a:p>
            <a:endParaRPr lang="en-US" dirty="0" smtClean="0"/>
          </a:p>
          <a:p>
            <a:pPr>
              <a:buFont typeface="Arial" pitchFamily="34" charset="0"/>
              <a:buChar char="•"/>
            </a:pPr>
            <a:r>
              <a:rPr lang="en-US" dirty="0" smtClean="0"/>
              <a:t>Asphalt’s 40-year historical inflation rate is 2% to 4% higher than that of concrete</a:t>
            </a:r>
          </a:p>
          <a:p>
            <a:pPr>
              <a:buFont typeface="Arial" pitchFamily="34" charset="0"/>
              <a:buChar char="•"/>
            </a:pPr>
            <a:endParaRPr lang="en-US" dirty="0" smtClean="0"/>
          </a:p>
          <a:p>
            <a:pPr>
              <a:buFont typeface="Arial" pitchFamily="34" charset="0"/>
              <a:buChar char="•"/>
            </a:pPr>
            <a:r>
              <a:rPr lang="en-US" dirty="0" smtClean="0"/>
              <a:t>There is sufficient historical and forecasting evidence that demonstrates this difference will continue in the future</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Recommendations for improving LCCA for construction material selection include:</a:t>
            </a:r>
            <a:r>
              <a:rPr lang="en-US" baseline="0" dirty="0"/>
              <a:t> </a:t>
            </a:r>
            <a:r>
              <a:rPr lang="en-US" baseline="0" dirty="0" smtClean="0"/>
              <a:t>(See Slide)</a:t>
            </a:r>
            <a:endParaRPr lang="en-US" dirty="0" smtClean="0"/>
          </a:p>
        </p:txBody>
      </p:sp>
      <p:sp>
        <p:nvSpPr>
          <p:cNvPr id="4" name="Slide Number Placeholder 3"/>
          <p:cNvSpPr>
            <a:spLocks noGrp="1"/>
          </p:cNvSpPr>
          <p:nvPr>
            <p:ph type="sldNum" sz="quarter" idx="10"/>
          </p:nvPr>
        </p:nvSpPr>
        <p:spPr/>
        <p:txBody>
          <a:bodyPr/>
          <a:lstStyle/>
          <a:p>
            <a:fld id="{82345FD7-5B83-4F26-B17C-A198415123D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The Effects of Inflation and Its Volatility on the Choice of Construction Alternatives</a:t>
            </a:r>
            <a:r>
              <a:rPr lang="en-US" sz="1200" i="0" kern="1200" baseline="0" dirty="0" smtClean="0">
                <a:solidFill>
                  <a:schemeClr val="tx1"/>
                </a:solidFill>
                <a:latin typeface="Arial" charset="0"/>
                <a:ea typeface="+mn-ea"/>
                <a:cs typeface="Arial" charset="0"/>
              </a:rPr>
              <a:t> can be downloaded from the MIT </a:t>
            </a:r>
            <a:r>
              <a:rPr lang="en-US" sz="1200" kern="1200" baseline="0" dirty="0" smtClean="0">
                <a:solidFill>
                  <a:schemeClr val="tx1"/>
                </a:solidFill>
                <a:latin typeface="Arial" charset="0"/>
                <a:ea typeface="+mn-ea"/>
                <a:cs typeface="Arial" charset="0"/>
              </a:rPr>
              <a:t>Concrete Sustainability Hub web site at http://web.mit.edu/cshub.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lnSpc>
                <a:spcPct val="90000"/>
              </a:lnSpc>
              <a:buFontTx/>
              <a:buChar char="•"/>
              <a:defRPr/>
            </a:pPr>
            <a:r>
              <a:rPr lang="en-US" dirty="0" smtClean="0"/>
              <a:t>In 2009, the Ready Mixed Concrete Research &amp; Education Foundation partnered with PCA to establish the Concrete Sustainability Hub at MIT</a:t>
            </a:r>
          </a:p>
          <a:p>
            <a:pPr eaLnBrk="1" hangingPunct="1">
              <a:lnSpc>
                <a:spcPct val="90000"/>
              </a:lnSpc>
              <a:defRPr/>
            </a:pPr>
            <a:endParaRPr lang="en-US" dirty="0" smtClean="0"/>
          </a:p>
          <a:p>
            <a:pPr>
              <a:defRPr/>
            </a:pPr>
            <a:r>
              <a:rPr lang="en-US" dirty="0" smtClean="0"/>
              <a:t>Funded by a $10 million investment over next 5 years, the Hub has three principal goals:</a:t>
            </a:r>
          </a:p>
          <a:p>
            <a:pPr>
              <a:defRPr/>
            </a:pPr>
            <a:endParaRPr lang="en-US" dirty="0" smtClean="0"/>
          </a:p>
          <a:p>
            <a:pPr>
              <a:defRPr/>
            </a:pPr>
            <a:r>
              <a:rPr lang="en-US" dirty="0" smtClean="0"/>
              <a:t>Identify areas in which concrete excels compared to other materials </a:t>
            </a:r>
          </a:p>
          <a:p>
            <a:pPr>
              <a:defRPr/>
            </a:pPr>
            <a:endParaRPr lang="en-US" dirty="0" smtClean="0"/>
          </a:p>
          <a:p>
            <a:pPr>
              <a:defRPr/>
            </a:pPr>
            <a:r>
              <a:rPr lang="en-US" dirty="0" smtClean="0"/>
              <a:t>Identify opportunities for improvements</a:t>
            </a:r>
          </a:p>
          <a:p>
            <a:pPr>
              <a:defRPr/>
            </a:pPr>
            <a:endParaRPr lang="en-US" dirty="0" smtClean="0"/>
          </a:p>
          <a:p>
            <a:pPr>
              <a:defRPr/>
            </a:pPr>
            <a:r>
              <a:rPr lang="en-US" dirty="0" smtClean="0"/>
              <a:t>Create solid technical basis for future industry development</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The goals of the research are:</a:t>
            </a:r>
          </a:p>
          <a:p>
            <a:endParaRPr lang="en-US" dirty="0" smtClean="0"/>
          </a:p>
          <a:p>
            <a:pPr>
              <a:buFont typeface="Arial" pitchFamily="34" charset="0"/>
              <a:buChar char="•"/>
            </a:pPr>
            <a:r>
              <a:rPr lang="en-US" dirty="0" smtClean="0"/>
              <a:t>Identify areas in which concrete excels</a:t>
            </a:r>
          </a:p>
          <a:p>
            <a:pPr>
              <a:buFont typeface="Arial" pitchFamily="34" charset="0"/>
              <a:buChar char="•"/>
            </a:pPr>
            <a:r>
              <a:rPr lang="en-US" dirty="0" smtClean="0"/>
              <a:t>Identify opportunities for improvement</a:t>
            </a:r>
          </a:p>
          <a:p>
            <a:pPr>
              <a:buFont typeface="Arial" pitchFamily="34" charset="0"/>
              <a:buChar char="•"/>
            </a:pPr>
            <a:r>
              <a:rPr lang="en-US" dirty="0" smtClean="0"/>
              <a:t>Create solid technical basis for future industry development</a:t>
            </a: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98FDA1-F5A3-4355-B3C1-0E982BDC3BC6}" type="slidenum">
              <a:rPr lang="en-US"/>
              <a:pPr>
                <a:defRPr/>
              </a:pPr>
              <a:t>4</a:t>
            </a:fld>
            <a:endParaRPr lang="en-US"/>
          </a:p>
        </p:txBody>
      </p:sp>
      <p:sp>
        <p:nvSpPr>
          <p:cNvPr id="34819"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Hub is organized into three areas or platforms:</a:t>
            </a:r>
          </a:p>
          <a:p>
            <a:pPr>
              <a:buFontTx/>
              <a:buChar char="•"/>
            </a:pPr>
            <a:r>
              <a:rPr lang="en-US" dirty="0" smtClean="0"/>
              <a:t>Concrete Science</a:t>
            </a:r>
          </a:p>
          <a:p>
            <a:pPr>
              <a:buFontTx/>
              <a:buChar char="•"/>
            </a:pPr>
            <a:r>
              <a:rPr lang="en-US" dirty="0" smtClean="0"/>
              <a:t>Building Technology</a:t>
            </a:r>
          </a:p>
          <a:p>
            <a:pPr>
              <a:buFontTx/>
              <a:buChar char="•"/>
            </a:pPr>
            <a:r>
              <a:rPr lang="en-US" dirty="0" smtClean="0"/>
              <a:t>And Econometrics</a:t>
            </a:r>
          </a:p>
          <a:p>
            <a:endParaRPr lang="en-US" dirty="0" smtClean="0"/>
          </a:p>
          <a:p>
            <a:r>
              <a:rPr lang="en-US" dirty="0" smtClean="0"/>
              <a:t>This interdisciplinary approach will provide us a unique opportunity to:</a:t>
            </a:r>
          </a:p>
          <a:p>
            <a:pPr>
              <a:buFontTx/>
              <a:buChar char="•"/>
            </a:pPr>
            <a:r>
              <a:rPr lang="en-US" dirty="0" smtClean="0"/>
              <a:t>Develop a comprehensive analysis of where we are today</a:t>
            </a:r>
          </a:p>
          <a:p>
            <a:pPr>
              <a:buFontTx/>
              <a:buChar char="•"/>
            </a:pPr>
            <a:r>
              <a:rPr lang="en-US" dirty="0" smtClean="0"/>
              <a:t>Be leaders in advancing  even greater sustainability in construction</a:t>
            </a:r>
          </a:p>
          <a:p>
            <a:pPr>
              <a:buFontTx/>
              <a:buChar char="•"/>
            </a:pPr>
            <a:r>
              <a:rPr lang="en-US" dirty="0" smtClean="0"/>
              <a:t>And better understand the economic impacts of sustainable construction solutions</a:t>
            </a:r>
          </a:p>
          <a:p>
            <a:endParaRPr lang="en-US" dirty="0" smtClean="0"/>
          </a:p>
          <a:p>
            <a:r>
              <a:rPr lang="en-US" dirty="0" smtClean="0"/>
              <a:t>MIT has truly assembled a “dream team” of researchers to work together through the Hub.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Costs are calculated in terms of the Net Present Value (NPV), accounting for initial construction costs and future costs including maintenance, rehabilitation and salvage.</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Within the LCCA framework, it is important to account for the time value of money so that the NPV of future activities can be determined.</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In the construction industry the time value of money is typically determined based on the real discount rate which is a function of the anticipated market interest rate less the rate of inflation over the anticipated life of a project. Using the real discount rate implies that the inflation rate of all construction materials matches the general rate of inflation, inferring that the real costs are fixed over time for all building materials.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Recent research at the Massachusetts Institute of Technology (MIT) examined historical data on real prices and found that the assumption of constant real costs is inconsistent with historical experience. MIT investigated the historical inflation rates of several construction materials (wood, steel, concrete, and asphalt) and demonstrated that the historical inflation rates for these materials has been quite different.</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and in the case of asphalt has been highly volatile.</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To demonstrate the effect of variable inflation rates, MIT performed a LCCA for an assumed ten-mile, four-lane highway project. A concrete and asphalt alternative were analyzed using standard North Carolina DOT pavement designs and maintenance/rehabilitation strategies. MIT performed a stochastic simulation of 1,000 different LCCA outcomes using a Monte-Carlo simulation and historical inflation rates which generated a variety of different random possible outcomes.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590"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591"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70"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web.mit.edu/cshu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Effects of Inflation and Volatility on Construction Alternatives</a:t>
            </a:r>
            <a:endParaRPr lang="en-US" sz="4000" dirty="0">
              <a:solidFill>
                <a:schemeClr val="tx1"/>
              </a:solidFill>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Inflation Rate</a:t>
            </a:r>
            <a:endParaRPr lang="en-US" dirty="0"/>
          </a:p>
        </p:txBody>
      </p:sp>
      <p:sp>
        <p:nvSpPr>
          <p:cNvPr id="3" name="Content Placeholder 2"/>
          <p:cNvSpPr>
            <a:spLocks noGrp="1"/>
          </p:cNvSpPr>
          <p:nvPr>
            <p:ph idx="1"/>
          </p:nvPr>
        </p:nvSpPr>
        <p:spPr/>
        <p:txBody>
          <a:bodyPr/>
          <a:lstStyle/>
          <a:p>
            <a:r>
              <a:rPr lang="en-US" dirty="0" smtClean="0"/>
              <a:t>In 86% of the simulations the real price of concrete fell over the maintenance period.</a:t>
            </a:r>
          </a:p>
          <a:p>
            <a:endParaRPr lang="en-US" dirty="0" smtClean="0"/>
          </a:p>
          <a:p>
            <a:r>
              <a:rPr lang="en-US" dirty="0" smtClean="0"/>
              <a:t>In 85% of the simulations asphalt’s real price rose over the course of 40 years.</a:t>
            </a:r>
          </a:p>
          <a:p>
            <a:endParaRPr lang="en-US" dirty="0" smtClean="0"/>
          </a:p>
          <a:p>
            <a:r>
              <a:rPr lang="en-US" dirty="0" smtClean="0"/>
              <a:t>The cost surprise exceeded 4% of the initial projected cost (on a NPV basis) in half of the cases.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Price Behavior &amp; Volatility</a:t>
            </a:r>
            <a:endParaRPr lang="en-US" dirty="0"/>
          </a:p>
        </p:txBody>
      </p:sp>
      <p:sp>
        <p:nvSpPr>
          <p:cNvPr id="5" name="Content Placeholder 4"/>
          <p:cNvSpPr>
            <a:spLocks noGrp="1"/>
          </p:cNvSpPr>
          <p:nvPr>
            <p:ph idx="1"/>
          </p:nvPr>
        </p:nvSpPr>
        <p:spPr/>
        <p:txBody>
          <a:bodyPr/>
          <a:lstStyle/>
          <a:p>
            <a:r>
              <a:rPr lang="en-US" sz="2400" dirty="0" smtClean="0"/>
              <a:t>Asphalt has risen 1.25% per year on average.</a:t>
            </a:r>
          </a:p>
          <a:p>
            <a:endParaRPr lang="en-US" sz="2400" dirty="0" smtClean="0"/>
          </a:p>
          <a:p>
            <a:r>
              <a:rPr lang="en-US" sz="2400" dirty="0" smtClean="0"/>
              <a:t>Concrete has declined nearly 0.20% in real terms over the same timeframe.</a:t>
            </a:r>
          </a:p>
          <a:p>
            <a:endParaRPr lang="en-US" sz="2400" dirty="0" smtClean="0"/>
          </a:p>
          <a:p>
            <a:r>
              <a:rPr lang="en-US" sz="2400" dirty="0" smtClean="0"/>
              <a:t>Concrete’s real price volatility is low at 2.9% while asphalt’s volatility is substantially higher at 6.3%.</a:t>
            </a:r>
          </a:p>
          <a:p>
            <a:endParaRPr lang="en-US" sz="2400" dirty="0" smtClean="0"/>
          </a:p>
          <a:p>
            <a:r>
              <a:rPr lang="en-US" sz="2400" dirty="0" smtClean="0"/>
              <a:t>Lumber and steel’s real price volatility is even higher at three times more than concrete.</a:t>
            </a:r>
          </a:p>
        </p:txBody>
      </p:sp>
      <p:sp>
        <p:nvSpPr>
          <p:cNvPr id="6" name="TextBox 5"/>
          <p:cNvSpPr txBox="1"/>
          <p:nvPr/>
        </p:nvSpPr>
        <p:spPr>
          <a:xfrm>
            <a:off x="524932" y="6112930"/>
            <a:ext cx="8178800" cy="338554"/>
          </a:xfrm>
          <a:prstGeom prst="rect">
            <a:avLst/>
          </a:prstGeom>
          <a:noFill/>
        </p:spPr>
        <p:txBody>
          <a:bodyPr wrap="square" rtlCol="0">
            <a:spAutoFit/>
          </a:bodyPr>
          <a:lstStyle/>
          <a:p>
            <a:r>
              <a:rPr lang="en-US" sz="1600" dirty="0" smtClean="0"/>
              <a:t>Note: Data from the Bureau of Labor Statistics (BLS) for a period of more than 30 years.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Escalation Rate</a:t>
            </a:r>
            <a:endParaRPr lang="en-US" dirty="0"/>
          </a:p>
        </p:txBody>
      </p:sp>
      <p:sp>
        <p:nvSpPr>
          <p:cNvPr id="3" name="Content Placeholder 2"/>
          <p:cNvSpPr>
            <a:spLocks noGrp="1"/>
          </p:cNvSpPr>
          <p:nvPr>
            <p:ph idx="1"/>
          </p:nvPr>
        </p:nvSpPr>
        <p:spPr/>
        <p:txBody>
          <a:bodyPr/>
          <a:lstStyle/>
          <a:p>
            <a:r>
              <a:rPr lang="en-US" dirty="0" smtClean="0"/>
              <a:t>Based on a 50 year analysis which accounts for differential inflation rates of construction materials:</a:t>
            </a:r>
          </a:p>
          <a:p>
            <a:endParaRPr lang="en-US" sz="2000" dirty="0" smtClean="0"/>
          </a:p>
          <a:p>
            <a:pPr lvl="1"/>
            <a:r>
              <a:rPr lang="en-US" dirty="0" smtClean="0"/>
              <a:t>Asphalt’s real cost would rise by nearly 95%.</a:t>
            </a:r>
          </a:p>
          <a:p>
            <a:pPr lvl="1"/>
            <a:endParaRPr lang="en-US" dirty="0" smtClean="0"/>
          </a:p>
          <a:p>
            <a:pPr lvl="1"/>
            <a:r>
              <a:rPr lang="en-US" dirty="0" smtClean="0"/>
              <a:t>The mean annual real escalation rate of concrete is –0.5% while asphalt’s rate is +1.1%.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for Transportation Projects</a:t>
            </a:r>
            <a:endParaRPr lang="en-US" dirty="0"/>
          </a:p>
        </p:txBody>
      </p:sp>
      <p:sp>
        <p:nvSpPr>
          <p:cNvPr id="4" name="Content Placeholder 3"/>
          <p:cNvSpPr>
            <a:spLocks noGrp="1"/>
          </p:cNvSpPr>
          <p:nvPr>
            <p:ph idx="1"/>
          </p:nvPr>
        </p:nvSpPr>
        <p:spPr/>
        <p:txBody>
          <a:bodyPr/>
          <a:lstStyle/>
          <a:p>
            <a:r>
              <a:rPr lang="en-US" dirty="0" smtClean="0"/>
              <a:t>In terms of equality for pavement type selection and LCCA, consider:</a:t>
            </a:r>
          </a:p>
          <a:p>
            <a:endParaRPr lang="en-US" sz="1800" dirty="0" smtClean="0"/>
          </a:p>
          <a:p>
            <a:pPr lvl="1"/>
            <a:r>
              <a:rPr lang="en-US" dirty="0" smtClean="0"/>
              <a:t>Asphalt’s 40-year historical inflation rate is 2% to 4% higher than that of concrete.</a:t>
            </a:r>
          </a:p>
          <a:p>
            <a:pPr lvl="1"/>
            <a:endParaRPr lang="en-US" dirty="0" smtClean="0"/>
          </a:p>
          <a:p>
            <a:pPr lvl="1"/>
            <a:r>
              <a:rPr lang="en-US" dirty="0" smtClean="0"/>
              <a:t>There is sufficient historical and forecasting evidence that demonstrates this difference will continue in the future.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4" name="Content Placeholder 3"/>
          <p:cNvSpPr>
            <a:spLocks noGrp="1"/>
          </p:cNvSpPr>
          <p:nvPr>
            <p:ph idx="1"/>
          </p:nvPr>
        </p:nvSpPr>
        <p:spPr/>
        <p:txBody>
          <a:bodyPr/>
          <a:lstStyle/>
          <a:p>
            <a:r>
              <a:rPr lang="en-US" sz="2400" dirty="0" smtClean="0"/>
              <a:t>Continue use of the Office of Management and Budget (OMB) recommended real discount rates in LCCA.</a:t>
            </a:r>
          </a:p>
          <a:p>
            <a:endParaRPr lang="en-US" sz="2400" dirty="0" smtClean="0"/>
          </a:p>
          <a:p>
            <a:r>
              <a:rPr lang="en-US" sz="2400" dirty="0" smtClean="0"/>
              <a:t>For pavements it is recommended to use the 30-year real discount rate.</a:t>
            </a:r>
          </a:p>
          <a:p>
            <a:endParaRPr lang="en-US" sz="2400" dirty="0" smtClean="0"/>
          </a:p>
          <a:p>
            <a:r>
              <a:rPr lang="en-US" sz="2400" dirty="0" smtClean="0"/>
              <a:t>For other structures it is recommended to use the 50-year real discount rate (or other appropriate timeframe).</a:t>
            </a:r>
          </a:p>
          <a:p>
            <a:endParaRPr lang="en-US" sz="2400" dirty="0" smtClean="0"/>
          </a:p>
          <a:p>
            <a:r>
              <a:rPr lang="en-US" sz="2400" dirty="0" smtClean="0"/>
              <a:t>Account for differences in inflation among materials and the general rate of inflation by using an appropriate escalation rate applied at the year(s) of rehabilitation.</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Accounting for Variable Inflation Rates</a:t>
            </a:r>
            <a:endParaRPr lang="en-US" dirty="0"/>
          </a:p>
        </p:txBody>
      </p:sp>
      <p:sp>
        <p:nvSpPr>
          <p:cNvPr id="4" name="Text Placeholder 3"/>
          <p:cNvSpPr>
            <a:spLocks noGrp="1"/>
          </p:cNvSpPr>
          <p:nvPr>
            <p:ph type="body" idx="1"/>
          </p:nvPr>
        </p:nvSpPr>
        <p:spPr/>
        <p:txBody>
          <a:bodyPr/>
          <a:lstStyle/>
          <a:p>
            <a:r>
              <a:rPr lang="en-US" dirty="0" smtClean="0"/>
              <a:t>AC Pavement*</a:t>
            </a:r>
            <a:endParaRPr lang="en-US" dirty="0"/>
          </a:p>
        </p:txBody>
      </p:sp>
      <p:sp>
        <p:nvSpPr>
          <p:cNvPr id="5" name="Content Placeholder 4"/>
          <p:cNvSpPr>
            <a:spLocks noGrp="1"/>
          </p:cNvSpPr>
          <p:nvPr>
            <p:ph sz="half" idx="2"/>
          </p:nvPr>
        </p:nvSpPr>
        <p:spPr/>
        <p:txBody>
          <a:bodyPr/>
          <a:lstStyle/>
          <a:p>
            <a:r>
              <a:rPr lang="en-US" dirty="0" smtClean="0"/>
              <a:t>Initial Construction $8m</a:t>
            </a:r>
          </a:p>
          <a:p>
            <a:pPr lvl="1"/>
            <a:r>
              <a:rPr lang="en-US" dirty="0" smtClean="0"/>
              <a:t>Yr 10 – 2” O/L $800k</a:t>
            </a:r>
          </a:p>
          <a:p>
            <a:pPr lvl="1"/>
            <a:r>
              <a:rPr lang="en-US" dirty="0" smtClean="0"/>
              <a:t>Yr 20 – 3” </a:t>
            </a:r>
            <a:r>
              <a:rPr lang="en-US" dirty="0" err="1" smtClean="0"/>
              <a:t>Mill&amp;O</a:t>
            </a:r>
            <a:r>
              <a:rPr lang="en-US" dirty="0" smtClean="0"/>
              <a:t>/L $1,500k</a:t>
            </a:r>
          </a:p>
          <a:p>
            <a:pPr lvl="1"/>
            <a:r>
              <a:rPr lang="en-US" dirty="0" smtClean="0"/>
              <a:t>Yr 30 – CS/Patch $300k</a:t>
            </a:r>
          </a:p>
          <a:p>
            <a:pPr lvl="1"/>
            <a:r>
              <a:rPr lang="en-US" dirty="0" smtClean="0"/>
              <a:t>Yr 35 – 2” </a:t>
            </a:r>
            <a:r>
              <a:rPr lang="en-US" dirty="0" err="1" smtClean="0"/>
              <a:t>Mill&amp;O</a:t>
            </a:r>
            <a:r>
              <a:rPr lang="en-US" dirty="0" smtClean="0"/>
              <a:t>/L $1,000k</a:t>
            </a:r>
          </a:p>
          <a:p>
            <a:pPr lvl="1"/>
            <a:r>
              <a:rPr lang="en-US" dirty="0" smtClean="0"/>
              <a:t>Yr 40 – Reconstruct</a:t>
            </a:r>
          </a:p>
        </p:txBody>
      </p:sp>
      <p:sp>
        <p:nvSpPr>
          <p:cNvPr id="6" name="Text Placeholder 5"/>
          <p:cNvSpPr>
            <a:spLocks noGrp="1"/>
          </p:cNvSpPr>
          <p:nvPr>
            <p:ph type="body" sz="quarter" idx="3"/>
          </p:nvPr>
        </p:nvSpPr>
        <p:spPr/>
        <p:txBody>
          <a:bodyPr/>
          <a:lstStyle/>
          <a:p>
            <a:r>
              <a:rPr lang="en-US" dirty="0" smtClean="0"/>
              <a:t>PCC Pavement*</a:t>
            </a:r>
            <a:endParaRPr lang="en-US" dirty="0"/>
          </a:p>
        </p:txBody>
      </p:sp>
      <p:sp>
        <p:nvSpPr>
          <p:cNvPr id="7" name="Content Placeholder 6"/>
          <p:cNvSpPr>
            <a:spLocks noGrp="1"/>
          </p:cNvSpPr>
          <p:nvPr>
            <p:ph sz="quarter" idx="4"/>
          </p:nvPr>
        </p:nvSpPr>
        <p:spPr/>
        <p:txBody>
          <a:bodyPr/>
          <a:lstStyle/>
          <a:p>
            <a:r>
              <a:rPr lang="en-US" dirty="0" smtClean="0"/>
              <a:t>Initial Construction $10m</a:t>
            </a:r>
          </a:p>
          <a:p>
            <a:pPr lvl="1"/>
            <a:r>
              <a:rPr lang="en-US" dirty="0" smtClean="0"/>
              <a:t>Yr 20 – Joint Seal $200k</a:t>
            </a:r>
          </a:p>
          <a:p>
            <a:pPr lvl="1"/>
            <a:r>
              <a:rPr lang="en-US" dirty="0" smtClean="0"/>
              <a:t>Yr 30 – Joint/Patch $750k</a:t>
            </a:r>
          </a:p>
          <a:p>
            <a:pPr lvl="1"/>
            <a:r>
              <a:rPr lang="en-US" dirty="0" smtClean="0"/>
              <a:t>Yr 40 – Reconstruct</a:t>
            </a:r>
          </a:p>
          <a:p>
            <a:pPr lvl="1"/>
            <a:endParaRPr lang="en-US" dirty="0"/>
          </a:p>
        </p:txBody>
      </p:sp>
      <p:sp>
        <p:nvSpPr>
          <p:cNvPr id="8" name="TextBox 7"/>
          <p:cNvSpPr txBox="1"/>
          <p:nvPr/>
        </p:nvSpPr>
        <p:spPr>
          <a:xfrm>
            <a:off x="318654" y="6026727"/>
            <a:ext cx="8635697" cy="369332"/>
          </a:xfrm>
          <a:prstGeom prst="rect">
            <a:avLst/>
          </a:prstGeom>
          <a:noFill/>
        </p:spPr>
        <p:txBody>
          <a:bodyPr wrap="none" rtlCol="0">
            <a:spAutoFit/>
          </a:bodyPr>
          <a:lstStyle/>
          <a:p>
            <a:r>
              <a:rPr lang="en-US" dirty="0" smtClean="0"/>
              <a:t>*Assume equal costs of maintenance throughout life cycle for both pavement types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continued</a:t>
            </a:r>
            <a:endParaRPr lang="en-US" dirty="0"/>
          </a:p>
        </p:txBody>
      </p:sp>
      <p:sp>
        <p:nvSpPr>
          <p:cNvPr id="3" name="Content Placeholder 2"/>
          <p:cNvSpPr>
            <a:spLocks noGrp="1"/>
          </p:cNvSpPr>
          <p:nvPr>
            <p:ph idx="1"/>
          </p:nvPr>
        </p:nvSpPr>
        <p:spPr/>
        <p:txBody>
          <a:bodyPr/>
          <a:lstStyle/>
          <a:p>
            <a:r>
              <a:rPr lang="en-US" dirty="0" smtClean="0"/>
              <a:t>Based on Historical Data:</a:t>
            </a:r>
          </a:p>
          <a:p>
            <a:pPr lvl="1"/>
            <a:r>
              <a:rPr lang="en-US" dirty="0" smtClean="0"/>
              <a:t>Overall Inflation Rate = 4.2% (~40 yrs from PPI)</a:t>
            </a:r>
          </a:p>
          <a:p>
            <a:pPr lvl="1"/>
            <a:r>
              <a:rPr lang="en-US" dirty="0" smtClean="0"/>
              <a:t>Overall Real Discount Rate = 3.0% (DOTs, OMB)</a:t>
            </a:r>
          </a:p>
          <a:p>
            <a:pPr lvl="1"/>
            <a:r>
              <a:rPr lang="en-US" dirty="0" smtClean="0"/>
              <a:t>Asphalt Concrete Inflation Rate = 6.8% (CAGR*)</a:t>
            </a:r>
          </a:p>
          <a:p>
            <a:pPr lvl="1"/>
            <a:r>
              <a:rPr lang="en-US" dirty="0" smtClean="0"/>
              <a:t>Concrete Inflation Rate = 4.7% (CAGR*)</a:t>
            </a:r>
          </a:p>
          <a:p>
            <a:endParaRPr lang="en-US" dirty="0" smtClean="0"/>
          </a:p>
          <a:p>
            <a:r>
              <a:rPr lang="en-US" dirty="0" smtClean="0"/>
              <a:t>Nominal Discount Rate = 4.2% + 3.0% =7.2%</a:t>
            </a:r>
          </a:p>
          <a:p>
            <a:pPr lvl="1"/>
            <a:r>
              <a:rPr lang="en-US" dirty="0" smtClean="0"/>
              <a:t>Real Discount Rate</a:t>
            </a:r>
          </a:p>
          <a:p>
            <a:pPr lvl="2"/>
            <a:r>
              <a:rPr lang="en-US" dirty="0" smtClean="0"/>
              <a:t>Asphalt = 7.2% - 6.8% = 0.4%</a:t>
            </a:r>
          </a:p>
          <a:p>
            <a:pPr lvl="2"/>
            <a:r>
              <a:rPr lang="en-US" dirty="0" smtClean="0"/>
              <a:t>Concrete = 7.2% - 4.7% = 2.5%</a:t>
            </a:r>
          </a:p>
        </p:txBody>
      </p:sp>
      <p:sp>
        <p:nvSpPr>
          <p:cNvPr id="4" name="TextBox 3"/>
          <p:cNvSpPr txBox="1"/>
          <p:nvPr/>
        </p:nvSpPr>
        <p:spPr>
          <a:xfrm>
            <a:off x="138550" y="6488668"/>
            <a:ext cx="8861593" cy="338554"/>
          </a:xfrm>
          <a:prstGeom prst="rect">
            <a:avLst/>
          </a:prstGeom>
          <a:noFill/>
        </p:spPr>
        <p:txBody>
          <a:bodyPr wrap="none" rtlCol="0">
            <a:spAutoFit/>
          </a:bodyPr>
          <a:lstStyle/>
          <a:p>
            <a:r>
              <a:rPr lang="en-US" sz="1600" dirty="0" smtClean="0"/>
              <a:t>*CAGR = Compound Annual Growth Rate = smoothed annualized gain over a given time period</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continued</a:t>
            </a:r>
            <a:endParaRPr lang="en-US" dirty="0"/>
          </a:p>
        </p:txBody>
      </p:sp>
      <p:sp>
        <p:nvSpPr>
          <p:cNvPr id="3" name="Content Placeholder 2"/>
          <p:cNvSpPr>
            <a:spLocks noGrp="1"/>
          </p:cNvSpPr>
          <p:nvPr>
            <p:ph idx="1"/>
          </p:nvPr>
        </p:nvSpPr>
        <p:spPr/>
        <p:txBody>
          <a:bodyPr/>
          <a:lstStyle/>
          <a:p>
            <a:r>
              <a:rPr lang="en-US" dirty="0" smtClean="0"/>
              <a:t>Assume Constant Real Discount Rate</a:t>
            </a:r>
          </a:p>
          <a:p>
            <a:pPr lvl="1"/>
            <a:r>
              <a:rPr lang="en-US" dirty="0" smtClean="0"/>
              <a:t>PV AC =	$  9,929,400 (DR = 3.0%)</a:t>
            </a:r>
          </a:p>
          <a:p>
            <a:pPr lvl="1"/>
            <a:r>
              <a:rPr lang="en-US" dirty="0" smtClean="0"/>
              <a:t>PV PCC =	</a:t>
            </a:r>
            <a:r>
              <a:rPr lang="en-US" u="sng" dirty="0" smtClean="0"/>
              <a:t>$10,419,730</a:t>
            </a:r>
            <a:r>
              <a:rPr lang="en-US" dirty="0" smtClean="0"/>
              <a:t> (DR = 3.0%)</a:t>
            </a:r>
          </a:p>
          <a:p>
            <a:pPr lvl="1"/>
            <a:r>
              <a:rPr lang="en-US" dirty="0" smtClean="0"/>
              <a:t>Difference	$     490,330 (NPV </a:t>
            </a:r>
            <a:r>
              <a:rPr lang="en-US" b="1" dirty="0" smtClean="0"/>
              <a:t>AC</a:t>
            </a:r>
            <a:r>
              <a:rPr lang="en-US" dirty="0" smtClean="0"/>
              <a:t> is Lower)</a:t>
            </a:r>
          </a:p>
          <a:p>
            <a:endParaRPr lang="en-US" dirty="0" smtClean="0"/>
          </a:p>
          <a:p>
            <a:r>
              <a:rPr lang="en-US" dirty="0" smtClean="0"/>
              <a:t>Assume Product Specific Real Discount Rate</a:t>
            </a:r>
          </a:p>
          <a:p>
            <a:pPr lvl="1"/>
            <a:r>
              <a:rPr lang="en-US" dirty="0" smtClean="0"/>
              <a:t>PV AC =	$11,318,620 (DR = 0.4%)</a:t>
            </a:r>
          </a:p>
          <a:p>
            <a:pPr lvl="1"/>
            <a:r>
              <a:rPr lang="en-US" dirty="0" smtClean="0"/>
              <a:t>PV PCC =	</a:t>
            </a:r>
            <a:r>
              <a:rPr lang="en-US" u="sng" dirty="0" smtClean="0"/>
              <a:t>$10,479,610</a:t>
            </a:r>
            <a:r>
              <a:rPr lang="en-US" dirty="0" smtClean="0"/>
              <a:t> (DR = 2.5%)</a:t>
            </a:r>
          </a:p>
          <a:p>
            <a:pPr lvl="1"/>
            <a:r>
              <a:rPr lang="en-US" dirty="0" smtClean="0"/>
              <a:t>Difference =	$     839,010 (</a:t>
            </a:r>
            <a:r>
              <a:rPr lang="en-US" b="1" dirty="0" smtClean="0"/>
              <a:t>NPV </a:t>
            </a:r>
            <a:r>
              <a:rPr lang="en-US" b="1" i="1" dirty="0" smtClean="0"/>
              <a:t>PCC</a:t>
            </a:r>
            <a:r>
              <a:rPr lang="en-US" b="1" dirty="0" smtClean="0"/>
              <a:t> is Lower</a:t>
            </a:r>
            <a:r>
              <a:rPr lang="en-US" dirty="0" smtClean="0"/>
              <a:t>)</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a:t>
            </a:r>
            <a:r>
              <a:rPr lang="en-US" dirty="0" smtClean="0">
                <a:hlinkClick r:id="rId3" action="ppaction://hlinkfile"/>
              </a:rPr>
              <a:t>web.mit.edu/</a:t>
            </a:r>
            <a:r>
              <a:rPr lang="en-US" dirty="0" err="1" smtClean="0">
                <a:hlinkClick r:id="rId3" action="ppaction://hlinkfile"/>
              </a:rPr>
              <a:t>cshub</a:t>
            </a:r>
            <a:endParaRPr lang="en-US" dirty="0" smtClean="0"/>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MIT Concrete Sustainability Hub</a:t>
            </a:r>
          </a:p>
        </p:txBody>
      </p:sp>
      <p:sp>
        <p:nvSpPr>
          <p:cNvPr id="7171" name="Content Placeholder 2"/>
          <p:cNvSpPr>
            <a:spLocks noGrp="1"/>
          </p:cNvSpPr>
          <p:nvPr>
            <p:ph idx="1"/>
          </p:nvPr>
        </p:nvSpPr>
        <p:spPr/>
        <p:txBody>
          <a:bodyPr/>
          <a:lstStyle/>
          <a:p>
            <a:r>
              <a:rPr lang="en-US" dirty="0" smtClean="0"/>
              <a:t>$10 million investment over 5 years</a:t>
            </a:r>
          </a:p>
          <a:p>
            <a:r>
              <a:rPr lang="en-US" dirty="0" smtClean="0"/>
              <a:t>Funded equally by RMCREF &amp; PCA</a:t>
            </a:r>
          </a:p>
          <a:p>
            <a:r>
              <a:rPr lang="en-US" dirty="0" smtClean="0"/>
              <a:t>NRMCA providing technical support and guidance</a:t>
            </a:r>
          </a:p>
          <a:p>
            <a:r>
              <a:rPr lang="en-US" dirty="0" smtClean="0"/>
              <a:t>NRMCA and state associations to play a critical role in the technology transfer</a:t>
            </a:r>
          </a:p>
          <a:p>
            <a:endParaRPr lang="en-US" dirty="0" smtClean="0"/>
          </a:p>
          <a:p>
            <a:endParaRPr lang="en-US" dirty="0" smtClean="0"/>
          </a:p>
        </p:txBody>
      </p:sp>
      <p:pic>
        <p:nvPicPr>
          <p:cNvPr id="7" name="Picture 9" descr="RMCREF New Logo Black.jpg"/>
          <p:cNvPicPr>
            <a:picLocks noChangeAspect="1"/>
          </p:cNvPicPr>
          <p:nvPr/>
        </p:nvPicPr>
        <p:blipFill>
          <a:blip r:embed="rId3" cstate="print"/>
          <a:srcRect/>
          <a:stretch>
            <a:fillRect/>
          </a:stretch>
        </p:blipFill>
        <p:spPr bwMode="auto">
          <a:xfrm>
            <a:off x="7239000" y="5029200"/>
            <a:ext cx="1066800" cy="1066800"/>
          </a:xfrm>
          <a:prstGeom prst="rect">
            <a:avLst/>
          </a:prstGeom>
          <a:noFill/>
          <a:ln w="9525">
            <a:noFill/>
            <a:miter lim="800000"/>
            <a:headEnd/>
            <a:tailEnd/>
          </a:ln>
        </p:spPr>
      </p:pic>
      <p:pic>
        <p:nvPicPr>
          <p:cNvPr id="8" name="Picture 10" descr="BSC_RGB.jpg"/>
          <p:cNvPicPr>
            <a:picLocks noChangeAspect="1"/>
          </p:cNvPicPr>
          <p:nvPr/>
        </p:nvPicPr>
        <p:blipFill>
          <a:blip r:embed="rId4" cstate="print"/>
          <a:srcRect/>
          <a:stretch>
            <a:fillRect/>
          </a:stretch>
        </p:blipFill>
        <p:spPr bwMode="auto">
          <a:xfrm>
            <a:off x="4838700" y="5120183"/>
            <a:ext cx="2217737" cy="100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Goals</a:t>
            </a:r>
          </a:p>
        </p:txBody>
      </p:sp>
      <p:sp>
        <p:nvSpPr>
          <p:cNvPr id="8195" name="Content Placeholder 2"/>
          <p:cNvSpPr>
            <a:spLocks noGrp="1"/>
          </p:cNvSpPr>
          <p:nvPr>
            <p:ph sz="half" idx="1"/>
          </p:nvPr>
        </p:nvSpPr>
        <p:spPr/>
        <p:txBody>
          <a:bodyPr/>
          <a:lstStyle/>
          <a:p>
            <a:r>
              <a:rPr lang="en-US" dirty="0" smtClean="0"/>
              <a:t>Identify areas in which concrete excels</a:t>
            </a:r>
          </a:p>
          <a:p>
            <a:r>
              <a:rPr lang="en-US" dirty="0" smtClean="0"/>
              <a:t>Identify opportunities for improvement</a:t>
            </a:r>
          </a:p>
          <a:p>
            <a:r>
              <a:rPr lang="en-US" dirty="0" smtClean="0"/>
              <a:t>Create solid technical basis for future industry development</a:t>
            </a:r>
          </a:p>
          <a:p>
            <a:endParaRPr lang="en-US" dirty="0" smtClean="0"/>
          </a:p>
        </p:txBody>
      </p:sp>
      <p:sp>
        <p:nvSpPr>
          <p:cNvPr id="10" name="Oval 9"/>
          <p:cNvSpPr/>
          <p:nvPr/>
        </p:nvSpPr>
        <p:spPr>
          <a:xfrm>
            <a:off x="4953000" y="1524000"/>
            <a:ext cx="2895600" cy="1905000"/>
          </a:xfrm>
          <a:prstGeom prst="ellipse">
            <a:avLst/>
          </a:prstGeom>
          <a:solidFill>
            <a:srgbClr val="00206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Social</a:t>
            </a:r>
            <a:endParaRPr lang="en-US" sz="2000" b="1" dirty="0">
              <a:solidFill>
                <a:srgbClr val="000000"/>
              </a:solidFill>
            </a:endParaRPr>
          </a:p>
        </p:txBody>
      </p:sp>
      <p:sp>
        <p:nvSpPr>
          <p:cNvPr id="11" name="Oval 10"/>
          <p:cNvSpPr/>
          <p:nvPr/>
        </p:nvSpPr>
        <p:spPr>
          <a:xfrm>
            <a:off x="3962400" y="2590800"/>
            <a:ext cx="2895600" cy="1828800"/>
          </a:xfrm>
          <a:prstGeom prst="ellipse">
            <a:avLst/>
          </a:prstGeom>
          <a:solidFill>
            <a:schemeClr val="accent6">
              <a:lumMod val="60000"/>
              <a:lumOff val="40000"/>
              <a:alpha val="30000"/>
            </a:scheme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Environment</a:t>
            </a:r>
            <a:endParaRPr lang="en-US" sz="2000" b="1" dirty="0">
              <a:solidFill>
                <a:srgbClr val="000000"/>
              </a:solidFill>
            </a:endParaRPr>
          </a:p>
        </p:txBody>
      </p:sp>
      <p:sp>
        <p:nvSpPr>
          <p:cNvPr id="12" name="Oval 11"/>
          <p:cNvSpPr/>
          <p:nvPr/>
        </p:nvSpPr>
        <p:spPr>
          <a:xfrm>
            <a:off x="5791200" y="2819400"/>
            <a:ext cx="3200400" cy="2057400"/>
          </a:xfrm>
          <a:prstGeom prst="ellipse">
            <a:avLst/>
          </a:prstGeom>
          <a:solidFill>
            <a:srgbClr val="FF000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Economic</a:t>
            </a:r>
            <a:endParaRPr lang="en-US" sz="2000" b="1" dirty="0">
              <a:solidFill>
                <a:srgbClr val="000000"/>
              </a:solidFill>
            </a:endParaRPr>
          </a:p>
        </p:txBody>
      </p:sp>
      <p:sp>
        <p:nvSpPr>
          <p:cNvPr id="14" name="TextBox 13"/>
          <p:cNvSpPr txBox="1"/>
          <p:nvPr/>
        </p:nvSpPr>
        <p:spPr>
          <a:xfrm>
            <a:off x="5715000" y="3028890"/>
            <a:ext cx="1624163" cy="400110"/>
          </a:xfrm>
          <a:prstGeom prst="rect">
            <a:avLst/>
          </a:prstGeom>
          <a:noFill/>
          <a:scene3d>
            <a:camera prst="perspectiveHeroicExtremeLeftFacing"/>
            <a:lightRig rig="threePt" dir="t"/>
          </a:scene3d>
        </p:spPr>
        <p:txBody>
          <a:bodyPr wrap="none" rtlCol="0">
            <a:spAutoFit/>
          </a:bodyPr>
          <a:lstStyle/>
          <a:p>
            <a:r>
              <a:rPr lang="en-US" sz="2000" b="1" dirty="0" smtClean="0"/>
              <a:t>Sustainable</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3 Research Platforms</a:t>
            </a:r>
          </a:p>
        </p:txBody>
      </p:sp>
      <p:graphicFrame>
        <p:nvGraphicFramePr>
          <p:cNvPr id="5" name="Diagram 4"/>
          <p:cNvGraphicFramePr/>
          <p:nvPr/>
        </p:nvGraphicFramePr>
        <p:xfrm>
          <a:off x="381000" y="15240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Cost Analysis: The Basics</a:t>
            </a:r>
            <a:endParaRPr lang="en-US" dirty="0"/>
          </a:p>
        </p:txBody>
      </p:sp>
      <p:sp>
        <p:nvSpPr>
          <p:cNvPr id="5" name="Line 5"/>
          <p:cNvSpPr>
            <a:spLocks noChangeShapeType="1"/>
          </p:cNvSpPr>
          <p:nvPr/>
        </p:nvSpPr>
        <p:spPr bwMode="auto">
          <a:xfrm flipV="1">
            <a:off x="1759479" y="1576388"/>
            <a:ext cx="0" cy="3436937"/>
          </a:xfrm>
          <a:prstGeom prst="line">
            <a:avLst/>
          </a:prstGeom>
          <a:noFill/>
          <a:ln w="63500">
            <a:solidFill>
              <a:schemeClr val="tx2">
                <a:lumMod val="75000"/>
              </a:schemeClr>
            </a:solidFill>
            <a:round/>
            <a:headEnd/>
            <a:tailEnd type="triangle" w="med" len="med"/>
          </a:ln>
          <a:effectLst/>
        </p:spPr>
        <p:txBody>
          <a:bodyPr wrap="none" anchor="ctr"/>
          <a:lstStyle/>
          <a:p>
            <a:endParaRPr lang="en-US"/>
          </a:p>
        </p:txBody>
      </p:sp>
      <p:sp>
        <p:nvSpPr>
          <p:cNvPr id="6" name="Line 6"/>
          <p:cNvSpPr>
            <a:spLocks noChangeShapeType="1"/>
          </p:cNvSpPr>
          <p:nvPr/>
        </p:nvSpPr>
        <p:spPr bwMode="auto">
          <a:xfrm>
            <a:off x="1725613" y="5013325"/>
            <a:ext cx="5867400" cy="0"/>
          </a:xfrm>
          <a:prstGeom prst="line">
            <a:avLst/>
          </a:prstGeom>
          <a:noFill/>
          <a:ln w="63500">
            <a:solidFill>
              <a:schemeClr val="tx1"/>
            </a:solidFill>
            <a:round/>
            <a:headEnd/>
            <a:tailEnd type="triangle" w="med" len="med"/>
          </a:ln>
          <a:effectLst/>
        </p:spPr>
        <p:txBody>
          <a:bodyPr wrap="none" anchor="ctr"/>
          <a:lstStyle/>
          <a:p>
            <a:endParaRPr lang="en-US"/>
          </a:p>
        </p:txBody>
      </p:sp>
      <p:sp>
        <p:nvSpPr>
          <p:cNvPr id="7" name="Line 7"/>
          <p:cNvSpPr>
            <a:spLocks noChangeShapeType="1"/>
          </p:cNvSpPr>
          <p:nvPr/>
        </p:nvSpPr>
        <p:spPr bwMode="auto">
          <a:xfrm flipV="1">
            <a:off x="2678113" y="4405313"/>
            <a:ext cx="0" cy="608012"/>
          </a:xfrm>
          <a:prstGeom prst="line">
            <a:avLst/>
          </a:prstGeom>
          <a:noFill/>
          <a:ln w="63500">
            <a:solidFill>
              <a:srgbClr val="002060"/>
            </a:solidFill>
            <a:round/>
            <a:headEnd/>
            <a:tailEnd type="triangle" w="med" len="med"/>
          </a:ln>
          <a:effectLst/>
        </p:spPr>
        <p:txBody>
          <a:bodyPr wrap="none" anchor="ctr"/>
          <a:lstStyle/>
          <a:p>
            <a:endParaRPr lang="en-US"/>
          </a:p>
        </p:txBody>
      </p:sp>
      <p:sp>
        <p:nvSpPr>
          <p:cNvPr id="8" name="Line 8"/>
          <p:cNvSpPr>
            <a:spLocks noChangeShapeType="1"/>
          </p:cNvSpPr>
          <p:nvPr/>
        </p:nvSpPr>
        <p:spPr bwMode="auto">
          <a:xfrm flipV="1">
            <a:off x="3478213" y="3259138"/>
            <a:ext cx="0" cy="1754187"/>
          </a:xfrm>
          <a:prstGeom prst="line">
            <a:avLst/>
          </a:prstGeom>
          <a:noFill/>
          <a:ln w="63500">
            <a:solidFill>
              <a:schemeClr val="accent1">
                <a:lumMod val="50000"/>
              </a:schemeClr>
            </a:solidFill>
            <a:round/>
            <a:headEnd/>
            <a:tailEnd type="triangle" w="med" len="med"/>
          </a:ln>
          <a:effectLst/>
        </p:spPr>
        <p:txBody>
          <a:bodyPr wrap="none" anchor="ctr"/>
          <a:lstStyle/>
          <a:p>
            <a:endParaRPr lang="en-US"/>
          </a:p>
        </p:txBody>
      </p:sp>
      <p:sp>
        <p:nvSpPr>
          <p:cNvPr id="10" name="Line 10"/>
          <p:cNvSpPr>
            <a:spLocks noChangeShapeType="1"/>
          </p:cNvSpPr>
          <p:nvPr/>
        </p:nvSpPr>
        <p:spPr bwMode="auto">
          <a:xfrm flipV="1">
            <a:off x="4659324" y="4405313"/>
            <a:ext cx="0" cy="608012"/>
          </a:xfrm>
          <a:prstGeom prst="line">
            <a:avLst/>
          </a:prstGeom>
          <a:noFill/>
          <a:ln w="63500">
            <a:solidFill>
              <a:srgbClr val="002060"/>
            </a:solidFill>
            <a:round/>
            <a:headEnd/>
            <a:tailEnd type="triangle" w="med" len="med"/>
          </a:ln>
          <a:effectLst/>
        </p:spPr>
        <p:txBody>
          <a:bodyPr wrap="none" anchor="ctr"/>
          <a:lstStyle/>
          <a:p>
            <a:endParaRPr lang="en-US"/>
          </a:p>
        </p:txBody>
      </p:sp>
      <p:sp>
        <p:nvSpPr>
          <p:cNvPr id="11" name="Line 11"/>
          <p:cNvSpPr>
            <a:spLocks noChangeShapeType="1"/>
          </p:cNvSpPr>
          <p:nvPr/>
        </p:nvSpPr>
        <p:spPr bwMode="auto">
          <a:xfrm flipV="1">
            <a:off x="5811838" y="3259138"/>
            <a:ext cx="0" cy="1754187"/>
          </a:xfrm>
          <a:prstGeom prst="line">
            <a:avLst/>
          </a:prstGeom>
          <a:noFill/>
          <a:ln w="63500">
            <a:solidFill>
              <a:schemeClr val="accent1">
                <a:lumMod val="50000"/>
              </a:schemeClr>
            </a:solidFill>
            <a:round/>
            <a:headEnd/>
            <a:tailEnd type="triangle" w="med" len="med"/>
          </a:ln>
          <a:effectLst/>
        </p:spPr>
        <p:txBody>
          <a:bodyPr wrap="none" anchor="ctr"/>
          <a:lstStyle/>
          <a:p>
            <a:endParaRPr lang="en-US"/>
          </a:p>
        </p:txBody>
      </p:sp>
      <p:sp>
        <p:nvSpPr>
          <p:cNvPr id="12" name="Line 12"/>
          <p:cNvSpPr>
            <a:spLocks noChangeShapeType="1"/>
          </p:cNvSpPr>
          <p:nvPr/>
        </p:nvSpPr>
        <p:spPr bwMode="auto">
          <a:xfrm flipV="1">
            <a:off x="6515100" y="4405313"/>
            <a:ext cx="0" cy="608012"/>
          </a:xfrm>
          <a:prstGeom prst="line">
            <a:avLst/>
          </a:prstGeom>
          <a:noFill/>
          <a:ln w="63500">
            <a:solidFill>
              <a:srgbClr val="002060"/>
            </a:solidFill>
            <a:round/>
            <a:headEnd/>
            <a:tailEnd type="triangle" w="med" len="med"/>
          </a:ln>
          <a:effectLst/>
        </p:spPr>
        <p:txBody>
          <a:bodyPr wrap="none" anchor="ctr"/>
          <a:lstStyle/>
          <a:p>
            <a:endParaRPr lang="en-US"/>
          </a:p>
        </p:txBody>
      </p:sp>
      <p:sp>
        <p:nvSpPr>
          <p:cNvPr id="13" name="Line 13"/>
          <p:cNvSpPr>
            <a:spLocks noChangeShapeType="1"/>
          </p:cNvSpPr>
          <p:nvPr/>
        </p:nvSpPr>
        <p:spPr bwMode="auto">
          <a:xfrm>
            <a:off x="7081838" y="5030258"/>
            <a:ext cx="0" cy="1090613"/>
          </a:xfrm>
          <a:prstGeom prst="line">
            <a:avLst/>
          </a:prstGeom>
          <a:noFill/>
          <a:ln w="63500">
            <a:solidFill>
              <a:schemeClr val="tx1">
                <a:lumMod val="50000"/>
                <a:lumOff val="50000"/>
              </a:schemeClr>
            </a:solidFill>
            <a:round/>
            <a:headEnd/>
            <a:tailEnd type="triangle" w="med" len="med"/>
          </a:ln>
          <a:effectLst/>
        </p:spPr>
        <p:txBody>
          <a:bodyPr wrap="none" anchor="ctr"/>
          <a:lstStyle/>
          <a:p>
            <a:endParaRPr lang="en-US"/>
          </a:p>
        </p:txBody>
      </p:sp>
      <p:sp>
        <p:nvSpPr>
          <p:cNvPr id="14" name="Text Box 14"/>
          <p:cNvSpPr txBox="1">
            <a:spLocks noChangeArrowheads="1"/>
          </p:cNvSpPr>
          <p:nvPr/>
        </p:nvSpPr>
        <p:spPr bwMode="auto">
          <a:xfrm>
            <a:off x="3123259" y="5319072"/>
            <a:ext cx="3078535" cy="369332"/>
          </a:xfrm>
          <a:prstGeom prst="rect">
            <a:avLst/>
          </a:prstGeom>
          <a:noFill/>
          <a:ln w="9525">
            <a:noFill/>
            <a:miter lim="800000"/>
            <a:headEnd/>
            <a:tailEnd/>
          </a:ln>
          <a:effectLst/>
        </p:spPr>
        <p:txBody>
          <a:bodyPr wrap="none">
            <a:spAutoFit/>
          </a:bodyPr>
          <a:lstStyle/>
          <a:p>
            <a:r>
              <a:rPr lang="en-US" b="1" dirty="0" smtClean="0"/>
              <a:t>LCCA Analysis Period, yrs</a:t>
            </a:r>
            <a:endParaRPr lang="en-US" b="1" dirty="0"/>
          </a:p>
        </p:txBody>
      </p:sp>
      <p:sp>
        <p:nvSpPr>
          <p:cNvPr id="15" name="Text Box 15"/>
          <p:cNvSpPr txBox="1">
            <a:spLocks noChangeArrowheads="1"/>
          </p:cNvSpPr>
          <p:nvPr/>
        </p:nvSpPr>
        <p:spPr bwMode="auto">
          <a:xfrm>
            <a:off x="528641" y="2917825"/>
            <a:ext cx="1043940" cy="923330"/>
          </a:xfrm>
          <a:prstGeom prst="rect">
            <a:avLst/>
          </a:prstGeom>
          <a:noFill/>
          <a:ln w="9525">
            <a:noFill/>
            <a:miter lim="800000"/>
            <a:headEnd/>
            <a:tailEnd/>
          </a:ln>
          <a:effectLst/>
        </p:spPr>
        <p:txBody>
          <a:bodyPr wrap="none">
            <a:spAutoFit/>
          </a:bodyPr>
          <a:lstStyle/>
          <a:p>
            <a:pPr algn="ctr"/>
            <a:r>
              <a:rPr lang="en-US" b="1" dirty="0" smtClean="0"/>
              <a:t>Net</a:t>
            </a:r>
          </a:p>
          <a:p>
            <a:pPr algn="ctr"/>
            <a:r>
              <a:rPr lang="en-US" b="1" dirty="0" smtClean="0"/>
              <a:t>Present</a:t>
            </a:r>
          </a:p>
          <a:p>
            <a:pPr algn="ctr"/>
            <a:r>
              <a:rPr lang="en-US" b="1" dirty="0" smtClean="0"/>
              <a:t>Value, $</a:t>
            </a:r>
            <a:endParaRPr lang="en-US" b="1" dirty="0"/>
          </a:p>
        </p:txBody>
      </p:sp>
      <p:sp>
        <p:nvSpPr>
          <p:cNvPr id="17" name="Text Box 17"/>
          <p:cNvSpPr txBox="1">
            <a:spLocks noChangeArrowheads="1"/>
          </p:cNvSpPr>
          <p:nvPr/>
        </p:nvSpPr>
        <p:spPr bwMode="auto">
          <a:xfrm>
            <a:off x="232012" y="1146175"/>
            <a:ext cx="3084394" cy="369332"/>
          </a:xfrm>
          <a:prstGeom prst="rect">
            <a:avLst/>
          </a:prstGeom>
          <a:noFill/>
          <a:ln w="9525">
            <a:noFill/>
            <a:miter lim="800000"/>
            <a:headEnd/>
            <a:tailEnd/>
          </a:ln>
          <a:effectLst/>
        </p:spPr>
        <p:txBody>
          <a:bodyPr wrap="square">
            <a:spAutoFit/>
          </a:bodyPr>
          <a:lstStyle/>
          <a:p>
            <a:pPr algn="ctr"/>
            <a:r>
              <a:rPr lang="en-US" b="1" dirty="0">
                <a:solidFill>
                  <a:schemeClr val="tx2">
                    <a:lumMod val="75000"/>
                  </a:schemeClr>
                </a:solidFill>
              </a:rPr>
              <a:t>Initial </a:t>
            </a:r>
            <a:r>
              <a:rPr lang="en-US" b="1" dirty="0" smtClean="0">
                <a:solidFill>
                  <a:schemeClr val="tx2">
                    <a:lumMod val="75000"/>
                  </a:schemeClr>
                </a:solidFill>
              </a:rPr>
              <a:t>Construction Costs</a:t>
            </a:r>
            <a:endParaRPr lang="en-US" b="1" dirty="0">
              <a:solidFill>
                <a:schemeClr val="tx2">
                  <a:lumMod val="75000"/>
                </a:schemeClr>
              </a:solidFill>
            </a:endParaRPr>
          </a:p>
        </p:txBody>
      </p:sp>
      <p:sp>
        <p:nvSpPr>
          <p:cNvPr id="18" name="Text Box 18"/>
          <p:cNvSpPr txBox="1">
            <a:spLocks noChangeArrowheads="1"/>
          </p:cNvSpPr>
          <p:nvPr/>
        </p:nvSpPr>
        <p:spPr bwMode="auto">
          <a:xfrm>
            <a:off x="2927557" y="2860675"/>
            <a:ext cx="3305136" cy="369332"/>
          </a:xfrm>
          <a:prstGeom prst="rect">
            <a:avLst/>
          </a:prstGeom>
          <a:noFill/>
          <a:ln w="9525">
            <a:noFill/>
            <a:miter lim="800000"/>
            <a:headEnd/>
            <a:tailEnd/>
          </a:ln>
          <a:effectLst/>
        </p:spPr>
        <p:txBody>
          <a:bodyPr wrap="none">
            <a:spAutoFit/>
          </a:bodyPr>
          <a:lstStyle/>
          <a:p>
            <a:pPr algn="ctr"/>
            <a:r>
              <a:rPr lang="en-US" b="1" dirty="0" smtClean="0">
                <a:solidFill>
                  <a:schemeClr val="accent1">
                    <a:lumMod val="50000"/>
                  </a:schemeClr>
                </a:solidFill>
              </a:rPr>
              <a:t>Rehabilitation Activity Costs</a:t>
            </a:r>
            <a:endParaRPr lang="en-US" b="1" dirty="0">
              <a:solidFill>
                <a:schemeClr val="accent1">
                  <a:lumMod val="50000"/>
                </a:schemeClr>
              </a:solidFill>
            </a:endParaRPr>
          </a:p>
        </p:txBody>
      </p:sp>
      <p:sp>
        <p:nvSpPr>
          <p:cNvPr id="19" name="Text Box 19"/>
          <p:cNvSpPr txBox="1">
            <a:spLocks noChangeArrowheads="1"/>
          </p:cNvSpPr>
          <p:nvPr/>
        </p:nvSpPr>
        <p:spPr bwMode="auto">
          <a:xfrm>
            <a:off x="5812656" y="4011613"/>
            <a:ext cx="3176895" cy="369332"/>
          </a:xfrm>
          <a:prstGeom prst="rect">
            <a:avLst/>
          </a:prstGeom>
          <a:noFill/>
          <a:ln w="9525">
            <a:noFill/>
            <a:miter lim="800000"/>
            <a:headEnd/>
            <a:tailEnd/>
          </a:ln>
          <a:effectLst/>
        </p:spPr>
        <p:txBody>
          <a:bodyPr wrap="none">
            <a:spAutoFit/>
          </a:bodyPr>
          <a:lstStyle/>
          <a:p>
            <a:pPr algn="ctr"/>
            <a:r>
              <a:rPr lang="en-US" b="1" dirty="0" smtClean="0">
                <a:solidFill>
                  <a:srgbClr val="002060"/>
                </a:solidFill>
              </a:rPr>
              <a:t>Maintenance Activity Costs</a:t>
            </a:r>
            <a:endParaRPr lang="en-US" b="1" dirty="0">
              <a:solidFill>
                <a:srgbClr val="002060"/>
              </a:solidFill>
            </a:endParaRPr>
          </a:p>
        </p:txBody>
      </p:sp>
      <p:sp>
        <p:nvSpPr>
          <p:cNvPr id="20" name="Text Box 20"/>
          <p:cNvSpPr txBox="1">
            <a:spLocks noChangeArrowheads="1"/>
          </p:cNvSpPr>
          <p:nvPr/>
        </p:nvSpPr>
        <p:spPr bwMode="auto">
          <a:xfrm>
            <a:off x="6225135" y="6121382"/>
            <a:ext cx="1723613" cy="369332"/>
          </a:xfrm>
          <a:prstGeom prst="rect">
            <a:avLst/>
          </a:prstGeom>
          <a:noFill/>
          <a:ln w="9525">
            <a:noFill/>
            <a:miter lim="800000"/>
            <a:headEnd/>
            <a:tailEnd/>
          </a:ln>
          <a:effectLst/>
        </p:spPr>
        <p:txBody>
          <a:bodyPr wrap="none">
            <a:spAutoFit/>
          </a:bodyPr>
          <a:lstStyle/>
          <a:p>
            <a:r>
              <a:rPr lang="en-US" b="1" dirty="0" smtClean="0">
                <a:solidFill>
                  <a:schemeClr val="tx1">
                    <a:lumMod val="50000"/>
                    <a:lumOff val="50000"/>
                  </a:schemeClr>
                </a:solidFill>
              </a:rPr>
              <a:t>Salvage Value</a:t>
            </a:r>
            <a:endParaRPr lang="en-US" b="1" dirty="0">
              <a:solidFill>
                <a:schemeClr val="tx1">
                  <a:lumMod val="50000"/>
                  <a:lumOff val="50000"/>
                </a:schemeClr>
              </a:solidFill>
            </a:endParaRPr>
          </a:p>
        </p:txBody>
      </p:sp>
      <p:cxnSp>
        <p:nvCxnSpPr>
          <p:cNvPr id="23" name="Straight Arrow Connector 22"/>
          <p:cNvCxnSpPr>
            <a:stCxn id="13" idx="1"/>
          </p:cNvCxnSpPr>
          <p:nvPr/>
        </p:nvCxnSpPr>
        <p:spPr>
          <a:xfrm rot="16200000" flipV="1">
            <a:off x="4404215" y="3443248"/>
            <a:ext cx="6674" cy="534857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1"/>
          </p:cNvCxnSpPr>
          <p:nvPr/>
        </p:nvCxnSpPr>
        <p:spPr>
          <a:xfrm rot="5400000" flipH="1">
            <a:off x="4125640" y="2015853"/>
            <a:ext cx="10734" cy="476818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p:cNvCxnSpPr>
          <p:nvPr/>
        </p:nvCxnSpPr>
        <p:spPr>
          <a:xfrm rot="5400000" flipH="1">
            <a:off x="3777853" y="1225154"/>
            <a:ext cx="11113" cy="405685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237" y="4572001"/>
            <a:ext cx="1172117" cy="1200329"/>
          </a:xfrm>
          <a:prstGeom prst="rect">
            <a:avLst/>
          </a:prstGeom>
          <a:noFill/>
        </p:spPr>
        <p:txBody>
          <a:bodyPr wrap="none" rtlCol="0">
            <a:spAutoFit/>
          </a:bodyPr>
          <a:lstStyle/>
          <a:p>
            <a:pPr algn="ctr"/>
            <a:r>
              <a:rPr lang="en-US" b="1" dirty="0" smtClean="0"/>
              <a:t>Discount</a:t>
            </a:r>
          </a:p>
          <a:p>
            <a:pPr algn="ctr"/>
            <a:r>
              <a:rPr lang="en-US" b="1" dirty="0" smtClean="0"/>
              <a:t>to</a:t>
            </a:r>
          </a:p>
          <a:p>
            <a:pPr algn="ctr"/>
            <a:r>
              <a:rPr lang="en-US" b="1" dirty="0" smtClean="0"/>
              <a:t>Present</a:t>
            </a:r>
          </a:p>
          <a:p>
            <a:pPr algn="ctr"/>
            <a:r>
              <a:rPr lang="en-US" b="1" dirty="0" smtClean="0"/>
              <a:t>Value</a:t>
            </a:r>
            <a:endParaRPr lang="en-US" b="1" dirty="0"/>
          </a:p>
        </p:txBody>
      </p:sp>
      <p:cxnSp>
        <p:nvCxnSpPr>
          <p:cNvPr id="36" name="Straight Arrow Connector 35"/>
          <p:cNvCxnSpPr>
            <a:stCxn id="34" idx="3"/>
          </p:cNvCxnSpPr>
          <p:nvPr/>
        </p:nvCxnSpPr>
        <p:spPr>
          <a:xfrm flipV="1">
            <a:off x="1240354" y="3261815"/>
            <a:ext cx="479264" cy="1910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p:cNvCxnSpPr>
          <p:nvPr/>
        </p:nvCxnSpPr>
        <p:spPr>
          <a:xfrm flipV="1">
            <a:off x="1240354" y="4421875"/>
            <a:ext cx="479264" cy="750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4" idx="3"/>
          </p:cNvCxnSpPr>
          <p:nvPr/>
        </p:nvCxnSpPr>
        <p:spPr>
          <a:xfrm>
            <a:off x="1240354" y="5172166"/>
            <a:ext cx="479264" cy="969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Rate</a:t>
            </a:r>
            <a:endParaRPr lang="en-US" dirty="0"/>
          </a:p>
        </p:txBody>
      </p:sp>
      <p:sp>
        <p:nvSpPr>
          <p:cNvPr id="3" name="Content Placeholder 2"/>
          <p:cNvSpPr>
            <a:spLocks noGrp="1"/>
          </p:cNvSpPr>
          <p:nvPr>
            <p:ph idx="1"/>
          </p:nvPr>
        </p:nvSpPr>
        <p:spPr/>
        <p:txBody>
          <a:bodyPr/>
          <a:lstStyle/>
          <a:p>
            <a:r>
              <a:rPr lang="en-US" dirty="0" smtClean="0"/>
              <a:t>To estimate net present value, future benefits and costs must be discounted.</a:t>
            </a:r>
          </a:p>
          <a:p>
            <a:endParaRPr lang="en-US" dirty="0" smtClean="0"/>
          </a:p>
          <a:p>
            <a:r>
              <a:rPr lang="en-US" dirty="0" smtClean="0"/>
              <a:t>Discount factors can be reflected in real or nominal terms.</a:t>
            </a:r>
          </a:p>
          <a:p>
            <a:endParaRPr lang="en-US" dirty="0" smtClean="0"/>
          </a:p>
          <a:p>
            <a:r>
              <a:rPr lang="en-US" u="sng" dirty="0" smtClean="0"/>
              <a:t>Real Discount Rate</a:t>
            </a:r>
            <a:r>
              <a:rPr lang="en-US" dirty="0" smtClean="0"/>
              <a:t> - real interest rates from which the inflation premium has been removed (OMB Circular A-94 Appendix 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Real Costs Constant?</a:t>
            </a:r>
            <a:endParaRPr lang="en-US" dirty="0"/>
          </a:p>
        </p:txBody>
      </p:sp>
      <p:sp>
        <p:nvSpPr>
          <p:cNvPr id="4" name="Content Placeholder 3"/>
          <p:cNvSpPr>
            <a:spLocks noGrp="1"/>
          </p:cNvSpPr>
          <p:nvPr>
            <p:ph sz="half" idx="1"/>
          </p:nvPr>
        </p:nvSpPr>
        <p:spPr/>
        <p:txBody>
          <a:bodyPr/>
          <a:lstStyle/>
          <a:p>
            <a:r>
              <a:rPr lang="en-US" dirty="0" smtClean="0"/>
              <a:t>MIT investigated the historical inflation rates of:</a:t>
            </a:r>
          </a:p>
          <a:p>
            <a:pPr lvl="1"/>
            <a:r>
              <a:rPr lang="en-US" dirty="0" smtClean="0"/>
              <a:t>wood,</a:t>
            </a:r>
          </a:p>
          <a:p>
            <a:pPr lvl="1"/>
            <a:r>
              <a:rPr lang="en-US" dirty="0" smtClean="0"/>
              <a:t>steel,</a:t>
            </a:r>
          </a:p>
          <a:p>
            <a:pPr lvl="1"/>
            <a:r>
              <a:rPr lang="en-US" dirty="0" smtClean="0"/>
              <a:t>concrete, and</a:t>
            </a:r>
          </a:p>
          <a:p>
            <a:pPr lvl="1"/>
            <a:r>
              <a:rPr lang="en-US" dirty="0" smtClean="0"/>
              <a:t>asphalt.</a:t>
            </a:r>
          </a:p>
          <a:p>
            <a:r>
              <a:rPr lang="en-US" dirty="0" smtClean="0"/>
              <a:t>Result - inflation rates are quite different.</a:t>
            </a:r>
            <a:endParaRPr lang="en-US" dirty="0"/>
          </a:p>
        </p:txBody>
      </p:sp>
      <p:pic>
        <p:nvPicPr>
          <p:cNvPr id="6" name="Content Placeholder 5" descr="Fig 1 LCCA.png"/>
          <p:cNvPicPr>
            <a:picLocks noGrp="1" noChangeAspect="1"/>
          </p:cNvPicPr>
          <p:nvPr>
            <p:ph sz="half" idx="2"/>
          </p:nvPr>
        </p:nvPicPr>
        <p:blipFill>
          <a:blip r:embed="rId3" cstate="print"/>
          <a:stretch>
            <a:fillRect/>
          </a:stretch>
        </p:blipFill>
        <p:spPr>
          <a:xfrm>
            <a:off x="4318000" y="1998133"/>
            <a:ext cx="4611608" cy="369049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Real Costs Constant?</a:t>
            </a:r>
            <a:endParaRPr lang="en-US" dirty="0"/>
          </a:p>
        </p:txBody>
      </p:sp>
      <p:sp>
        <p:nvSpPr>
          <p:cNvPr id="4" name="Content Placeholder 3"/>
          <p:cNvSpPr>
            <a:spLocks noGrp="1"/>
          </p:cNvSpPr>
          <p:nvPr>
            <p:ph sz="half" idx="1"/>
          </p:nvPr>
        </p:nvSpPr>
        <p:spPr/>
        <p:txBody>
          <a:bodyPr/>
          <a:lstStyle/>
          <a:p>
            <a:r>
              <a:rPr lang="en-US" dirty="0" smtClean="0"/>
              <a:t>MIT also investigated the historical volatility of the same materials.</a:t>
            </a:r>
          </a:p>
          <a:p>
            <a:endParaRPr lang="en-US" dirty="0" smtClean="0"/>
          </a:p>
          <a:p>
            <a:r>
              <a:rPr lang="en-US" dirty="0" smtClean="0"/>
              <a:t>Result – volatility is also quite different, especially in the case of </a:t>
            </a:r>
            <a:r>
              <a:rPr lang="en-US" u="sng" dirty="0" smtClean="0"/>
              <a:t>asphalt</a:t>
            </a:r>
            <a:r>
              <a:rPr lang="en-US" dirty="0" smtClean="0"/>
              <a:t>.</a:t>
            </a:r>
            <a:endParaRPr lang="en-US" dirty="0"/>
          </a:p>
        </p:txBody>
      </p:sp>
      <p:pic>
        <p:nvPicPr>
          <p:cNvPr id="7" name="Content Placeholder 6" descr="Fig 2 LCCA.png"/>
          <p:cNvPicPr>
            <a:picLocks noGrp="1" noChangeAspect="1"/>
          </p:cNvPicPr>
          <p:nvPr>
            <p:ph sz="half" idx="2"/>
          </p:nvPr>
        </p:nvPicPr>
        <p:blipFill>
          <a:blip r:embed="rId3" cstate="print"/>
          <a:stretch>
            <a:fillRect/>
          </a:stretch>
        </p:blipFill>
        <p:spPr>
          <a:xfrm>
            <a:off x="4504266" y="2099733"/>
            <a:ext cx="4444423" cy="332900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sz="2400" dirty="0" smtClean="0"/>
              <a:t>Conducted a LCCA for an assumed 10-mile, four-lane highway project.</a:t>
            </a:r>
          </a:p>
          <a:p>
            <a:endParaRPr lang="en-US" sz="2400" dirty="0" smtClean="0"/>
          </a:p>
          <a:p>
            <a:r>
              <a:rPr lang="en-US" sz="2400" dirty="0" smtClean="0"/>
              <a:t>Concrete and asphalt alternatives analyzed using standard designs and </a:t>
            </a:r>
            <a:r>
              <a:rPr lang="en-US" sz="2400" dirty="0" err="1" smtClean="0"/>
              <a:t>maint</a:t>
            </a:r>
            <a:r>
              <a:rPr lang="en-US" sz="2400" dirty="0" smtClean="0"/>
              <a:t>/rehab schedules.</a:t>
            </a:r>
          </a:p>
          <a:p>
            <a:endParaRPr lang="en-US" sz="2400" dirty="0" smtClean="0"/>
          </a:p>
          <a:p>
            <a:r>
              <a:rPr lang="en-US" sz="2400" dirty="0" smtClean="0"/>
              <a:t>Performed Monte-Carlo stochastic simulation of 1,000 different LCCA outcomes and historical inflation rates.</a:t>
            </a:r>
          </a:p>
          <a:p>
            <a:endParaRPr lang="en-US" sz="2400" dirty="0" smtClean="0"/>
          </a:p>
          <a:p>
            <a:r>
              <a:rPr lang="en-US" sz="2400" dirty="0" smtClean="0"/>
              <a:t>Generated a variety of different random possible outcomes.</a:t>
            </a:r>
            <a:endParaRPr lang="en-US" sz="2400" dirty="0"/>
          </a:p>
        </p:txBody>
      </p:sp>
    </p:spTree>
  </p:cSld>
  <p:clrMapOvr>
    <a:masterClrMapping/>
  </p:clrMapOvr>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549</TotalTime>
  <Words>1819</Words>
  <Application>Microsoft Office PowerPoint</Application>
  <PresentationFormat>On-screen Show (4:3)</PresentationFormat>
  <Paragraphs>206</Paragraphs>
  <Slides>18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NRMCA Slide Template No Logo</vt:lpstr>
      <vt:lpstr>Image</vt:lpstr>
      <vt:lpstr>MIT Research: Effects of Inflation and Volatility on Construction Alternatives</vt:lpstr>
      <vt:lpstr>MIT Concrete Sustainability Hub</vt:lpstr>
      <vt:lpstr>Goals</vt:lpstr>
      <vt:lpstr>3 Research Platforms</vt:lpstr>
      <vt:lpstr>Life-Cycle Cost Analysis: The Basics</vt:lpstr>
      <vt:lpstr>Discount Rate</vt:lpstr>
      <vt:lpstr>Are Real Costs Constant?</vt:lpstr>
      <vt:lpstr>Are Real Costs Constant?</vt:lpstr>
      <vt:lpstr>Methodology</vt:lpstr>
      <vt:lpstr>Results – Inflation Rate</vt:lpstr>
      <vt:lpstr>Results – Price Behavior &amp; Volatility</vt:lpstr>
      <vt:lpstr>Results – Escalation Rate</vt:lpstr>
      <vt:lpstr>Impacts for Transportation Projects</vt:lpstr>
      <vt:lpstr>Recommendations</vt:lpstr>
      <vt:lpstr>Example – Accounting for Variable Inflation Rates</vt:lpstr>
      <vt:lpstr>Example - continued</vt:lpstr>
      <vt:lpstr>Example - continued</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LCCA: Inflation and Volatility</dc:subject>
  <dc:creator>Brian Killingsworth, PE</dc:creator>
  <dc:description>Based on report from MIT CSH entitled "The Effects of Inflation and Its Volatility on the Choice of Construction Alternatives" published August 2011</dc:description>
  <cp:lastModifiedBy>hstuart</cp:lastModifiedBy>
  <cp:revision>78</cp:revision>
  <cp:lastPrinted>1601-01-01T00:00:00Z</cp:lastPrinted>
  <dcterms:created xsi:type="dcterms:W3CDTF">2011-08-28T21:04:06Z</dcterms:created>
  <dcterms:modified xsi:type="dcterms:W3CDTF">2011-09-12T16:10:50Z</dcterms:modified>
  <cp:contentStatus>20 minute 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