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56" r:id="rId2"/>
    <p:sldId id="268" r:id="rId3"/>
    <p:sldId id="306" r:id="rId4"/>
    <p:sldId id="353" r:id="rId5"/>
    <p:sldId id="354" r:id="rId6"/>
    <p:sldId id="311" r:id="rId7"/>
    <p:sldId id="376" r:id="rId8"/>
    <p:sldId id="355" r:id="rId9"/>
    <p:sldId id="356" r:id="rId10"/>
    <p:sldId id="341" r:id="rId11"/>
    <p:sldId id="366" r:id="rId12"/>
    <p:sldId id="357" r:id="rId13"/>
    <p:sldId id="358" r:id="rId14"/>
    <p:sldId id="367" r:id="rId15"/>
    <p:sldId id="359" r:id="rId16"/>
    <p:sldId id="360" r:id="rId17"/>
    <p:sldId id="368" r:id="rId18"/>
    <p:sldId id="369" r:id="rId19"/>
    <p:sldId id="363" r:id="rId20"/>
    <p:sldId id="370" r:id="rId21"/>
    <p:sldId id="371" r:id="rId22"/>
    <p:sldId id="364" r:id="rId23"/>
    <p:sldId id="372" r:id="rId24"/>
    <p:sldId id="374" r:id="rId25"/>
    <p:sldId id="375" r:id="rId26"/>
    <p:sldId id="373" r:id="rId27"/>
    <p:sldId id="365" r:id="rId28"/>
    <p:sldId id="348" r:id="rId29"/>
    <p:sldId id="352" r:id="rId30"/>
  </p:sldIdLst>
  <p:sldSz cx="9144000" cy="6858000" type="screen4x3"/>
  <p:notesSz cx="7077075" cy="9418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552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71" autoAdjust="0"/>
    <p:restoredTop sz="79967" autoAdjust="0"/>
  </p:normalViewPr>
  <p:slideViewPr>
    <p:cSldViewPr snapToGrid="0">
      <p:cViewPr varScale="1">
        <p:scale>
          <a:sx n="56" d="100"/>
          <a:sy n="56" d="100"/>
        </p:scale>
        <p:origin x="-64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30"/>
    </p:cViewPr>
  </p:sorter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llemay\My%20Documents\NRMCA%20Stuff\MIT\MIT%20Outreach%20Webinar%209-8-11\Global%20Warming%20Potenti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Pr>
        <a:bodyPr/>
        <a:lstStyle/>
        <a:p>
          <a:pPr>
            <a:defRPr sz="2800"/>
          </a:pPr>
          <a:endParaRPr lang="en-US"/>
        </a:p>
      </c:txPr>
    </c:title>
    <c:view3D>
      <c:rotX val="30"/>
      <c:perspective val="30"/>
    </c:view3D>
    <c:plotArea>
      <c:layout>
        <c:manualLayout>
          <c:layoutTarget val="inner"/>
          <c:xMode val="edge"/>
          <c:yMode val="edge"/>
          <c:x val="0.11188271604938264"/>
          <c:y val="0.29928697945693078"/>
          <c:w val="0.77777777777777835"/>
          <c:h val="0.64772922655866627"/>
        </c:manualLayout>
      </c:layout>
      <c:pie3DChart>
        <c:varyColors val="1"/>
        <c:ser>
          <c:idx val="0"/>
          <c:order val="0"/>
          <c:tx>
            <c:strRef>
              <c:f>Sheet1!$B$1</c:f>
              <c:strCache>
                <c:ptCount val="1"/>
                <c:pt idx="0">
                  <c:v>Global Warming Potential</c:v>
                </c:pt>
              </c:strCache>
            </c:strRef>
          </c:tx>
          <c:dPt>
            <c:idx val="0"/>
            <c:spPr>
              <a:solidFill>
                <a:srgbClr val="C00000"/>
              </a:solidFill>
            </c:spPr>
          </c:dPt>
          <c:dPt>
            <c:idx val="1"/>
            <c:spPr>
              <a:solidFill>
                <a:srgbClr val="669900"/>
              </a:solidFill>
            </c:spPr>
          </c:dPt>
          <c:dLbls>
            <c:dLbl>
              <c:idx val="0"/>
              <c:spPr/>
              <c:txPr>
                <a:bodyPr/>
                <a:lstStyle/>
                <a:p>
                  <a:pPr>
                    <a:defRPr sz="2000" b="1">
                      <a:solidFill>
                        <a:schemeClr val="tx1"/>
                      </a:solidFill>
                    </a:defRPr>
                  </a:pPr>
                  <a:endParaRPr lang="en-US"/>
                </a:p>
              </c:txPr>
            </c:dLbl>
            <c:dLbl>
              <c:idx val="1"/>
              <c:layout>
                <c:manualLayout>
                  <c:x val="1.3888888888888944E-2"/>
                  <c:y val="-0.32734530938123857"/>
                </c:manualLayout>
              </c:layout>
              <c:dLblPos val="bestFit"/>
              <c:showVal val="1"/>
              <c:showCatName val="1"/>
            </c:dLbl>
            <c:txPr>
              <a:bodyPr/>
              <a:lstStyle/>
              <a:p>
                <a:pPr>
                  <a:defRPr sz="2000" b="1">
                    <a:solidFill>
                      <a:schemeClr val="bg1"/>
                    </a:solidFill>
                  </a:defRPr>
                </a:pPr>
                <a:endParaRPr lang="en-US"/>
              </a:p>
            </c:txPr>
            <c:dLblPos val="outEnd"/>
            <c:showVal val="1"/>
            <c:showCatName val="1"/>
            <c:showLeaderLines val="1"/>
          </c:dLbls>
          <c:cat>
            <c:strRef>
              <c:f>Sheet1!$A$2:$A$3</c:f>
              <c:strCache>
                <c:ptCount val="2"/>
                <c:pt idx="0">
                  <c:v>Embodied Energy</c:v>
                </c:pt>
                <c:pt idx="1">
                  <c:v>Operating Energy</c:v>
                </c:pt>
              </c:strCache>
            </c:strRef>
          </c:cat>
          <c:val>
            <c:numRef>
              <c:f>Sheet1!$B$2:$B$3</c:f>
              <c:numCache>
                <c:formatCode>0%</c:formatCode>
                <c:ptCount val="2"/>
                <c:pt idx="0">
                  <c:v>5.0000000000000065E-2</c:v>
                </c:pt>
                <c:pt idx="1">
                  <c:v>0.95000000000000062</c:v>
                </c:pt>
              </c:numCache>
            </c:numRef>
          </c:val>
        </c:ser>
      </c:pie3DChart>
    </c:plotArea>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453837-2B8B-4FD7-839F-BFC5954F7F69}" type="doc">
      <dgm:prSet loTypeId="urn:microsoft.com/office/officeart/2005/8/layout/cycle7" loCatId="cycle" qsTypeId="urn:microsoft.com/office/officeart/2005/8/quickstyle/3d7" qsCatId="3D" csTypeId="urn:microsoft.com/office/officeart/2005/8/colors/accent0_3" csCatId="mainScheme" phldr="1"/>
      <dgm:spPr/>
      <dgm:t>
        <a:bodyPr/>
        <a:lstStyle/>
        <a:p>
          <a:endParaRPr lang="en-US"/>
        </a:p>
      </dgm:t>
    </dgm:pt>
    <dgm:pt modelId="{D2D01426-5AF3-4774-AB0A-44C88CA83437}">
      <dgm:prSet phldrT="[Text]" custT="1"/>
      <dgm:spPr/>
      <dgm:t>
        <a:bodyPr/>
        <a:lstStyle/>
        <a:p>
          <a:pPr algn="ctr"/>
          <a:r>
            <a:rPr lang="en-US" sz="2400" b="1" dirty="0" smtClean="0">
              <a:solidFill>
                <a:schemeClr val="bg1"/>
              </a:solidFill>
            </a:rPr>
            <a:t>Concrete Science</a:t>
          </a:r>
        </a:p>
        <a:p>
          <a:pPr algn="l"/>
          <a:r>
            <a:rPr lang="en-US" sz="2000" dirty="0" smtClean="0">
              <a:solidFill>
                <a:schemeClr val="bg1"/>
              </a:solidFill>
            </a:rPr>
            <a:t>Scientific breakthroughs toward reducing the CO</a:t>
          </a:r>
          <a:r>
            <a:rPr lang="en-US" sz="2000" baseline="-25000" dirty="0" smtClean="0">
              <a:solidFill>
                <a:schemeClr val="bg1"/>
              </a:solidFill>
            </a:rPr>
            <a:t>2</a:t>
          </a:r>
          <a:r>
            <a:rPr lang="en-US" sz="2000" dirty="0" smtClean="0">
              <a:solidFill>
                <a:schemeClr val="bg1"/>
              </a:solidFill>
            </a:rPr>
            <a:t> footprint of cement and concrete</a:t>
          </a:r>
          <a:endParaRPr lang="en-US" sz="2000" dirty="0">
            <a:solidFill>
              <a:schemeClr val="bg1"/>
            </a:solidFill>
          </a:endParaRPr>
        </a:p>
      </dgm:t>
    </dgm:pt>
    <dgm:pt modelId="{BD8BA534-B3F6-444F-8C1E-173F4A5D4756}" type="parTrans" cxnId="{2BA0486A-6B22-4E40-9740-E873763AC3C1}">
      <dgm:prSet/>
      <dgm:spPr/>
      <dgm:t>
        <a:bodyPr/>
        <a:lstStyle/>
        <a:p>
          <a:endParaRPr lang="en-US" sz="2000">
            <a:solidFill>
              <a:schemeClr val="bg1"/>
            </a:solidFill>
          </a:endParaRPr>
        </a:p>
      </dgm:t>
    </dgm:pt>
    <dgm:pt modelId="{0D35F4B5-9D6D-44C3-82E4-98E79C83BA8A}" type="sibTrans" cxnId="{2BA0486A-6B22-4E40-9740-E873763AC3C1}">
      <dgm:prSet custT="1"/>
      <dgm:spPr/>
      <dgm:t>
        <a:bodyPr/>
        <a:lstStyle/>
        <a:p>
          <a:endParaRPr lang="en-US" sz="2000">
            <a:solidFill>
              <a:schemeClr val="bg1"/>
            </a:solidFill>
          </a:endParaRPr>
        </a:p>
      </dgm:t>
    </dgm:pt>
    <dgm:pt modelId="{6B2EAA9D-F12E-42C4-B002-5A000186B106}">
      <dgm:prSet phldrT="[Text]" custT="1"/>
      <dgm:spPr/>
      <dgm:t>
        <a:bodyPr/>
        <a:lstStyle/>
        <a:p>
          <a:pPr algn="ctr"/>
          <a:r>
            <a:rPr lang="en-US" sz="2400" b="1" dirty="0" smtClean="0">
              <a:solidFill>
                <a:schemeClr val="bg1"/>
              </a:solidFill>
            </a:rPr>
            <a:t>Econometrics</a:t>
          </a:r>
        </a:p>
        <a:p>
          <a:pPr algn="l"/>
          <a:r>
            <a:rPr lang="en-US" sz="2000" dirty="0" smtClean="0">
              <a:solidFill>
                <a:schemeClr val="bg1"/>
              </a:solidFill>
            </a:rPr>
            <a:t>Impact on economy:</a:t>
          </a:r>
        </a:p>
        <a:p>
          <a:pPr marL="228600" indent="-228600" algn="l"/>
          <a:r>
            <a:rPr lang="en-US" sz="2000" dirty="0" smtClean="0">
              <a:solidFill>
                <a:schemeClr val="bg1"/>
              </a:solidFill>
            </a:rPr>
            <a:t>- 	System dynamics</a:t>
          </a:r>
        </a:p>
        <a:p>
          <a:pPr marL="228600" indent="-228600" algn="l"/>
          <a:r>
            <a:rPr lang="en-US" sz="2000" dirty="0" smtClean="0">
              <a:solidFill>
                <a:schemeClr val="bg1"/>
              </a:solidFill>
            </a:rPr>
            <a:t>-	Effect on policy (e.g. Carbon Tax</a:t>
          </a:r>
          <a:endParaRPr lang="en-US" sz="2000" dirty="0">
            <a:solidFill>
              <a:schemeClr val="bg1"/>
            </a:solidFill>
          </a:endParaRPr>
        </a:p>
      </dgm:t>
    </dgm:pt>
    <dgm:pt modelId="{39320C71-4D26-4DA6-9230-6C4195A6AEF5}" type="parTrans" cxnId="{110A8B7F-45D1-4357-B13E-3AAB3A115F63}">
      <dgm:prSet/>
      <dgm:spPr/>
      <dgm:t>
        <a:bodyPr/>
        <a:lstStyle/>
        <a:p>
          <a:endParaRPr lang="en-US" sz="2000">
            <a:solidFill>
              <a:schemeClr val="bg1"/>
            </a:solidFill>
          </a:endParaRPr>
        </a:p>
      </dgm:t>
    </dgm:pt>
    <dgm:pt modelId="{100C46E4-4FB7-4212-B476-E55A19571BEE}" type="sibTrans" cxnId="{110A8B7F-45D1-4357-B13E-3AAB3A115F63}">
      <dgm:prSet custT="1"/>
      <dgm:spPr/>
      <dgm:t>
        <a:bodyPr/>
        <a:lstStyle/>
        <a:p>
          <a:endParaRPr lang="en-US" sz="2000">
            <a:solidFill>
              <a:schemeClr val="bg1"/>
            </a:solidFill>
          </a:endParaRPr>
        </a:p>
      </dgm:t>
    </dgm:pt>
    <dgm:pt modelId="{3DF9A833-4535-4CB1-9234-248783FE8140}">
      <dgm:prSet phldrT="[Text]" custT="1"/>
      <dgm:spPr/>
      <dgm:t>
        <a:bodyPr/>
        <a:lstStyle/>
        <a:p>
          <a:pPr algn="ctr"/>
          <a:r>
            <a:rPr lang="en-US" sz="2400" b="1" dirty="0" smtClean="0">
              <a:solidFill>
                <a:schemeClr val="bg1"/>
              </a:solidFill>
            </a:rPr>
            <a:t>Building Technology</a:t>
          </a:r>
        </a:p>
        <a:p>
          <a:pPr algn="l"/>
          <a:r>
            <a:rPr lang="en-US" sz="2000" dirty="0" smtClean="0">
              <a:solidFill>
                <a:schemeClr val="bg1"/>
              </a:solidFill>
            </a:rPr>
            <a:t>The CO</a:t>
          </a:r>
          <a:r>
            <a:rPr lang="en-US" sz="2000" baseline="-25000" dirty="0" smtClean="0">
              <a:solidFill>
                <a:schemeClr val="bg1"/>
              </a:solidFill>
            </a:rPr>
            <a:t>2</a:t>
          </a:r>
          <a:r>
            <a:rPr lang="en-US" sz="2000" dirty="0" smtClean="0">
              <a:solidFill>
                <a:schemeClr val="bg1"/>
              </a:solidFill>
            </a:rPr>
            <a:t> footprint of concrete structures </a:t>
          </a:r>
        </a:p>
        <a:p>
          <a:pPr marL="236538" indent="-236538" algn="l"/>
          <a:r>
            <a:rPr lang="en-US" sz="2000" dirty="0" smtClean="0">
              <a:solidFill>
                <a:schemeClr val="bg1"/>
              </a:solidFill>
            </a:rPr>
            <a:t>-	Material Flows</a:t>
          </a:r>
        </a:p>
        <a:p>
          <a:pPr marL="236538" indent="-236538" algn="l"/>
          <a:r>
            <a:rPr lang="en-US" sz="2000" dirty="0" smtClean="0">
              <a:solidFill>
                <a:schemeClr val="bg1"/>
              </a:solidFill>
            </a:rPr>
            <a:t>-	Life Cycle Assessment</a:t>
          </a:r>
          <a:endParaRPr lang="en-US" sz="2000" dirty="0">
            <a:solidFill>
              <a:schemeClr val="bg1"/>
            </a:solidFill>
          </a:endParaRPr>
        </a:p>
      </dgm:t>
    </dgm:pt>
    <dgm:pt modelId="{0D5F026C-2DCB-4881-B583-04F303F241C1}" type="parTrans" cxnId="{816B27AB-B279-4A69-A225-9A77146C9560}">
      <dgm:prSet/>
      <dgm:spPr/>
      <dgm:t>
        <a:bodyPr/>
        <a:lstStyle/>
        <a:p>
          <a:endParaRPr lang="en-US" sz="2000">
            <a:solidFill>
              <a:schemeClr val="bg1"/>
            </a:solidFill>
          </a:endParaRPr>
        </a:p>
      </dgm:t>
    </dgm:pt>
    <dgm:pt modelId="{1A11D512-6AF6-4EBD-A795-D5DC1092665C}" type="sibTrans" cxnId="{816B27AB-B279-4A69-A225-9A77146C9560}">
      <dgm:prSet custT="1"/>
      <dgm:spPr/>
      <dgm:t>
        <a:bodyPr/>
        <a:lstStyle/>
        <a:p>
          <a:endParaRPr lang="en-US" sz="2000">
            <a:solidFill>
              <a:schemeClr val="bg1"/>
            </a:solidFill>
          </a:endParaRPr>
        </a:p>
      </dgm:t>
    </dgm:pt>
    <dgm:pt modelId="{0F528874-B666-4408-AB21-1520AE9D4409}" type="pres">
      <dgm:prSet presAssocID="{5C453837-2B8B-4FD7-839F-BFC5954F7F69}" presName="Name0" presStyleCnt="0">
        <dgm:presLayoutVars>
          <dgm:dir/>
          <dgm:resizeHandles val="exact"/>
        </dgm:presLayoutVars>
      </dgm:prSet>
      <dgm:spPr/>
      <dgm:t>
        <a:bodyPr/>
        <a:lstStyle/>
        <a:p>
          <a:endParaRPr lang="en-US"/>
        </a:p>
      </dgm:t>
    </dgm:pt>
    <dgm:pt modelId="{4927B689-8F90-499C-840B-4672B344F030}" type="pres">
      <dgm:prSet presAssocID="{D2D01426-5AF3-4774-AB0A-44C88CA83437}" presName="node" presStyleLbl="node1" presStyleIdx="0" presStyleCnt="3" custScaleX="125712" custScaleY="175642" custRadScaleRad="94686" custRadScaleInc="-784">
        <dgm:presLayoutVars>
          <dgm:bulletEnabled val="1"/>
        </dgm:presLayoutVars>
      </dgm:prSet>
      <dgm:spPr/>
      <dgm:t>
        <a:bodyPr/>
        <a:lstStyle/>
        <a:p>
          <a:endParaRPr lang="en-US"/>
        </a:p>
      </dgm:t>
    </dgm:pt>
    <dgm:pt modelId="{8981938D-A24E-4BE3-9CAD-C470C5FE42A9}" type="pres">
      <dgm:prSet presAssocID="{0D35F4B5-9D6D-44C3-82E4-98E79C83BA8A}" presName="sibTrans" presStyleLbl="sibTrans2D1" presStyleIdx="0" presStyleCnt="3"/>
      <dgm:spPr/>
      <dgm:t>
        <a:bodyPr/>
        <a:lstStyle/>
        <a:p>
          <a:endParaRPr lang="en-US"/>
        </a:p>
      </dgm:t>
    </dgm:pt>
    <dgm:pt modelId="{64C6EB2A-B4B7-40E2-93C1-D95BDA224FF4}" type="pres">
      <dgm:prSet presAssocID="{0D35F4B5-9D6D-44C3-82E4-98E79C83BA8A}" presName="connectorText" presStyleLbl="sibTrans2D1" presStyleIdx="0" presStyleCnt="3"/>
      <dgm:spPr/>
      <dgm:t>
        <a:bodyPr/>
        <a:lstStyle/>
        <a:p>
          <a:endParaRPr lang="en-US"/>
        </a:p>
      </dgm:t>
    </dgm:pt>
    <dgm:pt modelId="{38588E25-43D5-48F9-B598-5A95E1F8350D}" type="pres">
      <dgm:prSet presAssocID="{6B2EAA9D-F12E-42C4-B002-5A000186B106}" presName="node" presStyleLbl="node1" presStyleIdx="1" presStyleCnt="3" custScaleX="129171" custScaleY="186176" custRadScaleRad="100757" custRadScaleInc="-7770">
        <dgm:presLayoutVars>
          <dgm:bulletEnabled val="1"/>
        </dgm:presLayoutVars>
      </dgm:prSet>
      <dgm:spPr/>
      <dgm:t>
        <a:bodyPr/>
        <a:lstStyle/>
        <a:p>
          <a:endParaRPr lang="en-US"/>
        </a:p>
      </dgm:t>
    </dgm:pt>
    <dgm:pt modelId="{C5CF5238-08BD-446D-9666-2747E1F87FA9}" type="pres">
      <dgm:prSet presAssocID="{100C46E4-4FB7-4212-B476-E55A19571BEE}" presName="sibTrans" presStyleLbl="sibTrans2D1" presStyleIdx="1" presStyleCnt="3"/>
      <dgm:spPr/>
      <dgm:t>
        <a:bodyPr/>
        <a:lstStyle/>
        <a:p>
          <a:endParaRPr lang="en-US"/>
        </a:p>
      </dgm:t>
    </dgm:pt>
    <dgm:pt modelId="{3F7BD386-89F9-41D4-84B4-4D730DB9294B}" type="pres">
      <dgm:prSet presAssocID="{100C46E4-4FB7-4212-B476-E55A19571BEE}" presName="connectorText" presStyleLbl="sibTrans2D1" presStyleIdx="1" presStyleCnt="3"/>
      <dgm:spPr/>
      <dgm:t>
        <a:bodyPr/>
        <a:lstStyle/>
        <a:p>
          <a:endParaRPr lang="en-US"/>
        </a:p>
      </dgm:t>
    </dgm:pt>
    <dgm:pt modelId="{3CB89CE5-2926-4ABA-8C4D-0EA2A21F254B}" type="pres">
      <dgm:prSet presAssocID="{3DF9A833-4535-4CB1-9234-248783FE8140}" presName="node" presStyleLbl="node1" presStyleIdx="2" presStyleCnt="3" custScaleX="132241" custScaleY="187907" custRadScaleRad="106361" custRadScaleInc="9692">
        <dgm:presLayoutVars>
          <dgm:bulletEnabled val="1"/>
        </dgm:presLayoutVars>
      </dgm:prSet>
      <dgm:spPr/>
      <dgm:t>
        <a:bodyPr/>
        <a:lstStyle/>
        <a:p>
          <a:endParaRPr lang="en-US"/>
        </a:p>
      </dgm:t>
    </dgm:pt>
    <dgm:pt modelId="{9F6CFFF3-26FA-4B31-883B-D08B91F404E5}" type="pres">
      <dgm:prSet presAssocID="{1A11D512-6AF6-4EBD-A795-D5DC1092665C}" presName="sibTrans" presStyleLbl="sibTrans2D1" presStyleIdx="2" presStyleCnt="3"/>
      <dgm:spPr/>
      <dgm:t>
        <a:bodyPr/>
        <a:lstStyle/>
        <a:p>
          <a:endParaRPr lang="en-US"/>
        </a:p>
      </dgm:t>
    </dgm:pt>
    <dgm:pt modelId="{C534BAB1-A017-4901-A307-10E32723770E}" type="pres">
      <dgm:prSet presAssocID="{1A11D512-6AF6-4EBD-A795-D5DC1092665C}" presName="connectorText" presStyleLbl="sibTrans2D1" presStyleIdx="2" presStyleCnt="3"/>
      <dgm:spPr/>
      <dgm:t>
        <a:bodyPr/>
        <a:lstStyle/>
        <a:p>
          <a:endParaRPr lang="en-US"/>
        </a:p>
      </dgm:t>
    </dgm:pt>
  </dgm:ptLst>
  <dgm:cxnLst>
    <dgm:cxn modelId="{E2D6BED3-5A27-4A87-8456-6CCF8B47035E}" type="presOf" srcId="{0D35F4B5-9D6D-44C3-82E4-98E79C83BA8A}" destId="{64C6EB2A-B4B7-40E2-93C1-D95BDA224FF4}" srcOrd="1" destOrd="0" presId="urn:microsoft.com/office/officeart/2005/8/layout/cycle7"/>
    <dgm:cxn modelId="{762C914D-5C7D-45A5-BFAE-DAF5EDB5090B}" type="presOf" srcId="{1A11D512-6AF6-4EBD-A795-D5DC1092665C}" destId="{C534BAB1-A017-4901-A307-10E32723770E}" srcOrd="1" destOrd="0" presId="urn:microsoft.com/office/officeart/2005/8/layout/cycle7"/>
    <dgm:cxn modelId="{7D854E1A-E279-408E-843D-F6466B65D895}" type="presOf" srcId="{100C46E4-4FB7-4212-B476-E55A19571BEE}" destId="{3F7BD386-89F9-41D4-84B4-4D730DB9294B}" srcOrd="1" destOrd="0" presId="urn:microsoft.com/office/officeart/2005/8/layout/cycle7"/>
    <dgm:cxn modelId="{2BA0486A-6B22-4E40-9740-E873763AC3C1}" srcId="{5C453837-2B8B-4FD7-839F-BFC5954F7F69}" destId="{D2D01426-5AF3-4774-AB0A-44C88CA83437}" srcOrd="0" destOrd="0" parTransId="{BD8BA534-B3F6-444F-8C1E-173F4A5D4756}" sibTransId="{0D35F4B5-9D6D-44C3-82E4-98E79C83BA8A}"/>
    <dgm:cxn modelId="{35D963A7-47BB-495C-99F3-95EF7210239D}" type="presOf" srcId="{100C46E4-4FB7-4212-B476-E55A19571BEE}" destId="{C5CF5238-08BD-446D-9666-2747E1F87FA9}" srcOrd="0" destOrd="0" presId="urn:microsoft.com/office/officeart/2005/8/layout/cycle7"/>
    <dgm:cxn modelId="{8EF62D69-F553-4A54-A5CA-FC0DFF79CECB}" type="presOf" srcId="{1A11D512-6AF6-4EBD-A795-D5DC1092665C}" destId="{9F6CFFF3-26FA-4B31-883B-D08B91F404E5}" srcOrd="0" destOrd="0" presId="urn:microsoft.com/office/officeart/2005/8/layout/cycle7"/>
    <dgm:cxn modelId="{099F1543-29B4-40FF-B130-AC8BE2A9953D}" type="presOf" srcId="{6B2EAA9D-F12E-42C4-B002-5A000186B106}" destId="{38588E25-43D5-48F9-B598-5A95E1F8350D}" srcOrd="0" destOrd="0" presId="urn:microsoft.com/office/officeart/2005/8/layout/cycle7"/>
    <dgm:cxn modelId="{110A8B7F-45D1-4357-B13E-3AAB3A115F63}" srcId="{5C453837-2B8B-4FD7-839F-BFC5954F7F69}" destId="{6B2EAA9D-F12E-42C4-B002-5A000186B106}" srcOrd="1" destOrd="0" parTransId="{39320C71-4D26-4DA6-9230-6C4195A6AEF5}" sibTransId="{100C46E4-4FB7-4212-B476-E55A19571BEE}"/>
    <dgm:cxn modelId="{A8BECD08-EFD2-4F70-86BB-7199FAA90F75}" type="presOf" srcId="{0D35F4B5-9D6D-44C3-82E4-98E79C83BA8A}" destId="{8981938D-A24E-4BE3-9CAD-C470C5FE42A9}" srcOrd="0" destOrd="0" presId="urn:microsoft.com/office/officeart/2005/8/layout/cycle7"/>
    <dgm:cxn modelId="{816B27AB-B279-4A69-A225-9A77146C9560}" srcId="{5C453837-2B8B-4FD7-839F-BFC5954F7F69}" destId="{3DF9A833-4535-4CB1-9234-248783FE8140}" srcOrd="2" destOrd="0" parTransId="{0D5F026C-2DCB-4881-B583-04F303F241C1}" sibTransId="{1A11D512-6AF6-4EBD-A795-D5DC1092665C}"/>
    <dgm:cxn modelId="{FF3805CD-5031-47B0-98C0-3280818C95F6}" type="presOf" srcId="{5C453837-2B8B-4FD7-839F-BFC5954F7F69}" destId="{0F528874-B666-4408-AB21-1520AE9D4409}" srcOrd="0" destOrd="0" presId="urn:microsoft.com/office/officeart/2005/8/layout/cycle7"/>
    <dgm:cxn modelId="{3454950E-2024-439C-9B81-4A57C51E94C3}" type="presOf" srcId="{D2D01426-5AF3-4774-AB0A-44C88CA83437}" destId="{4927B689-8F90-499C-840B-4672B344F030}" srcOrd="0" destOrd="0" presId="urn:microsoft.com/office/officeart/2005/8/layout/cycle7"/>
    <dgm:cxn modelId="{F7FAA6AD-BA66-43EF-8076-D8890BA92EE5}" type="presOf" srcId="{3DF9A833-4535-4CB1-9234-248783FE8140}" destId="{3CB89CE5-2926-4ABA-8C4D-0EA2A21F254B}" srcOrd="0" destOrd="0" presId="urn:microsoft.com/office/officeart/2005/8/layout/cycle7"/>
    <dgm:cxn modelId="{61855B51-7497-418A-BE83-6F7A63A8720D}" type="presParOf" srcId="{0F528874-B666-4408-AB21-1520AE9D4409}" destId="{4927B689-8F90-499C-840B-4672B344F030}" srcOrd="0" destOrd="0" presId="urn:microsoft.com/office/officeart/2005/8/layout/cycle7"/>
    <dgm:cxn modelId="{587EF191-B0D5-47C3-8961-772D176DD283}" type="presParOf" srcId="{0F528874-B666-4408-AB21-1520AE9D4409}" destId="{8981938D-A24E-4BE3-9CAD-C470C5FE42A9}" srcOrd="1" destOrd="0" presId="urn:microsoft.com/office/officeart/2005/8/layout/cycle7"/>
    <dgm:cxn modelId="{1C8AA21D-4347-40A3-9045-323C9DABB8B6}" type="presParOf" srcId="{8981938D-A24E-4BE3-9CAD-C470C5FE42A9}" destId="{64C6EB2A-B4B7-40E2-93C1-D95BDA224FF4}" srcOrd="0" destOrd="0" presId="urn:microsoft.com/office/officeart/2005/8/layout/cycle7"/>
    <dgm:cxn modelId="{23B991F1-DF3C-4DDD-9EF6-A33E5BB65B40}" type="presParOf" srcId="{0F528874-B666-4408-AB21-1520AE9D4409}" destId="{38588E25-43D5-48F9-B598-5A95E1F8350D}" srcOrd="2" destOrd="0" presId="urn:microsoft.com/office/officeart/2005/8/layout/cycle7"/>
    <dgm:cxn modelId="{D4489636-2E91-403B-BFF5-20E6D0704196}" type="presParOf" srcId="{0F528874-B666-4408-AB21-1520AE9D4409}" destId="{C5CF5238-08BD-446D-9666-2747E1F87FA9}" srcOrd="3" destOrd="0" presId="urn:microsoft.com/office/officeart/2005/8/layout/cycle7"/>
    <dgm:cxn modelId="{3872A7B3-70B8-4554-8B72-7512B6BB1414}" type="presParOf" srcId="{C5CF5238-08BD-446D-9666-2747E1F87FA9}" destId="{3F7BD386-89F9-41D4-84B4-4D730DB9294B}" srcOrd="0" destOrd="0" presId="urn:microsoft.com/office/officeart/2005/8/layout/cycle7"/>
    <dgm:cxn modelId="{A1E5695B-9E73-49D9-B963-5018745AEC57}" type="presParOf" srcId="{0F528874-B666-4408-AB21-1520AE9D4409}" destId="{3CB89CE5-2926-4ABA-8C4D-0EA2A21F254B}" srcOrd="4" destOrd="0" presId="urn:microsoft.com/office/officeart/2005/8/layout/cycle7"/>
    <dgm:cxn modelId="{95419523-1806-4983-9938-05514D1EB81B}" type="presParOf" srcId="{0F528874-B666-4408-AB21-1520AE9D4409}" destId="{9F6CFFF3-26FA-4B31-883B-D08B91F404E5}" srcOrd="5" destOrd="0" presId="urn:microsoft.com/office/officeart/2005/8/layout/cycle7"/>
    <dgm:cxn modelId="{3AD32FDC-3E05-4A64-ABE7-34A881DB8D1F}" type="presParOf" srcId="{9F6CFFF3-26FA-4B31-883B-D08B91F404E5}" destId="{C534BAB1-A017-4901-A307-10E32723770E}" srcOrd="0" destOrd="0" presId="urn:microsoft.com/office/officeart/2005/8/layout/cycle7"/>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932"/>
          </a:xfrm>
          <a:prstGeom prst="rect">
            <a:avLst/>
          </a:prstGeom>
        </p:spPr>
        <p:txBody>
          <a:bodyPr vert="horz" lIns="94254" tIns="47128" rIns="94254" bIns="47128" rtlCol="0"/>
          <a:lstStyle>
            <a:lvl1pPr algn="l">
              <a:defRPr sz="1300"/>
            </a:lvl1pPr>
          </a:lstStyle>
          <a:p>
            <a:endParaRPr lang="en-US"/>
          </a:p>
        </p:txBody>
      </p:sp>
      <p:sp>
        <p:nvSpPr>
          <p:cNvPr id="3" name="Date Placeholder 2"/>
          <p:cNvSpPr>
            <a:spLocks noGrp="1"/>
          </p:cNvSpPr>
          <p:nvPr>
            <p:ph type="dt" sz="quarter" idx="1"/>
          </p:nvPr>
        </p:nvSpPr>
        <p:spPr>
          <a:xfrm>
            <a:off x="4008704" y="0"/>
            <a:ext cx="3066733" cy="470932"/>
          </a:xfrm>
          <a:prstGeom prst="rect">
            <a:avLst/>
          </a:prstGeom>
        </p:spPr>
        <p:txBody>
          <a:bodyPr vert="horz" lIns="94254" tIns="47128" rIns="94254" bIns="47128" rtlCol="0"/>
          <a:lstStyle>
            <a:lvl1pPr algn="r">
              <a:defRPr sz="1300"/>
            </a:lvl1pPr>
          </a:lstStyle>
          <a:p>
            <a:fld id="{226992C6-6E6C-41AB-873D-7FE320C0A1F3}" type="datetimeFigureOut">
              <a:rPr lang="en-US" smtClean="0"/>
              <a:pPr/>
              <a:t>9/12/2011</a:t>
            </a:fld>
            <a:endParaRPr lang="en-US"/>
          </a:p>
        </p:txBody>
      </p:sp>
      <p:sp>
        <p:nvSpPr>
          <p:cNvPr id="4" name="Footer Placeholder 3"/>
          <p:cNvSpPr>
            <a:spLocks noGrp="1"/>
          </p:cNvSpPr>
          <p:nvPr>
            <p:ph type="ftr" sz="quarter" idx="2"/>
          </p:nvPr>
        </p:nvSpPr>
        <p:spPr>
          <a:xfrm>
            <a:off x="0" y="8946072"/>
            <a:ext cx="3066733" cy="470932"/>
          </a:xfrm>
          <a:prstGeom prst="rect">
            <a:avLst/>
          </a:prstGeom>
        </p:spPr>
        <p:txBody>
          <a:bodyPr vert="horz" lIns="94254" tIns="47128" rIns="94254" bIns="47128" rtlCol="0" anchor="b"/>
          <a:lstStyle>
            <a:lvl1pPr algn="l">
              <a:defRPr sz="1300"/>
            </a:lvl1pPr>
          </a:lstStyle>
          <a:p>
            <a:endParaRPr lang="en-US"/>
          </a:p>
        </p:txBody>
      </p:sp>
      <p:sp>
        <p:nvSpPr>
          <p:cNvPr id="5" name="Slide Number Placeholder 4"/>
          <p:cNvSpPr>
            <a:spLocks noGrp="1"/>
          </p:cNvSpPr>
          <p:nvPr>
            <p:ph type="sldNum" sz="quarter" idx="3"/>
          </p:nvPr>
        </p:nvSpPr>
        <p:spPr>
          <a:xfrm>
            <a:off x="4008704" y="8946072"/>
            <a:ext cx="3066733" cy="470932"/>
          </a:xfrm>
          <a:prstGeom prst="rect">
            <a:avLst/>
          </a:prstGeom>
        </p:spPr>
        <p:txBody>
          <a:bodyPr vert="horz" lIns="94254" tIns="47128" rIns="94254" bIns="47128" rtlCol="0" anchor="b"/>
          <a:lstStyle>
            <a:lvl1pPr algn="r">
              <a:defRPr sz="1300"/>
            </a:lvl1pPr>
          </a:lstStyle>
          <a:p>
            <a:fld id="{48C4FADB-34E5-4EF6-84BB-2427AC60DE7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932"/>
          </a:xfrm>
          <a:prstGeom prst="rect">
            <a:avLst/>
          </a:prstGeom>
        </p:spPr>
        <p:txBody>
          <a:bodyPr vert="horz" lIns="94254" tIns="47128" rIns="94254" bIns="47128" rtlCol="0"/>
          <a:lstStyle>
            <a:lvl1pPr algn="l">
              <a:defRPr sz="1300"/>
            </a:lvl1pPr>
          </a:lstStyle>
          <a:p>
            <a:endParaRPr lang="en-US"/>
          </a:p>
        </p:txBody>
      </p:sp>
      <p:sp>
        <p:nvSpPr>
          <p:cNvPr id="3" name="Date Placeholder 2"/>
          <p:cNvSpPr>
            <a:spLocks noGrp="1"/>
          </p:cNvSpPr>
          <p:nvPr>
            <p:ph type="dt" idx="1"/>
          </p:nvPr>
        </p:nvSpPr>
        <p:spPr>
          <a:xfrm>
            <a:off x="4008704" y="0"/>
            <a:ext cx="3066733" cy="470932"/>
          </a:xfrm>
          <a:prstGeom prst="rect">
            <a:avLst/>
          </a:prstGeom>
        </p:spPr>
        <p:txBody>
          <a:bodyPr vert="horz" lIns="94254" tIns="47128" rIns="94254" bIns="47128" rtlCol="0"/>
          <a:lstStyle>
            <a:lvl1pPr algn="r">
              <a:defRPr sz="1300"/>
            </a:lvl1pPr>
          </a:lstStyle>
          <a:p>
            <a:fld id="{C5E7D263-DE90-4E34-808A-74CB165684BC}" type="datetimeFigureOut">
              <a:rPr lang="en-US" smtClean="0"/>
              <a:pPr/>
              <a:t>9/12/2011</a:t>
            </a:fld>
            <a:endParaRPr lang="en-US"/>
          </a:p>
        </p:txBody>
      </p:sp>
      <p:sp>
        <p:nvSpPr>
          <p:cNvPr id="4" name="Slide Image Placeholder 3"/>
          <p:cNvSpPr>
            <a:spLocks noGrp="1" noRot="1" noChangeAspect="1"/>
          </p:cNvSpPr>
          <p:nvPr>
            <p:ph type="sldImg" idx="2"/>
          </p:nvPr>
        </p:nvSpPr>
        <p:spPr>
          <a:xfrm>
            <a:off x="1184275" y="706438"/>
            <a:ext cx="4708525" cy="3532187"/>
          </a:xfrm>
          <a:prstGeom prst="rect">
            <a:avLst/>
          </a:prstGeom>
          <a:noFill/>
          <a:ln w="12700">
            <a:solidFill>
              <a:prstClr val="black"/>
            </a:solidFill>
          </a:ln>
        </p:spPr>
        <p:txBody>
          <a:bodyPr vert="horz" lIns="94254" tIns="47128" rIns="94254" bIns="47128" rtlCol="0" anchor="ctr"/>
          <a:lstStyle/>
          <a:p>
            <a:endParaRPr lang="en-US"/>
          </a:p>
        </p:txBody>
      </p:sp>
      <p:sp>
        <p:nvSpPr>
          <p:cNvPr id="5" name="Notes Placeholder 4"/>
          <p:cNvSpPr>
            <a:spLocks noGrp="1"/>
          </p:cNvSpPr>
          <p:nvPr>
            <p:ph type="body" sz="quarter" idx="3"/>
          </p:nvPr>
        </p:nvSpPr>
        <p:spPr>
          <a:xfrm>
            <a:off x="707708" y="4473853"/>
            <a:ext cx="5661660" cy="4238387"/>
          </a:xfrm>
          <a:prstGeom prst="rect">
            <a:avLst/>
          </a:prstGeom>
        </p:spPr>
        <p:txBody>
          <a:bodyPr vert="horz" lIns="94254" tIns="47128" rIns="94254" bIns="4712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46072"/>
            <a:ext cx="3066733" cy="470932"/>
          </a:xfrm>
          <a:prstGeom prst="rect">
            <a:avLst/>
          </a:prstGeom>
        </p:spPr>
        <p:txBody>
          <a:bodyPr vert="horz" lIns="94254" tIns="47128" rIns="94254" bIns="47128" rtlCol="0" anchor="b"/>
          <a:lstStyle>
            <a:lvl1pPr algn="l">
              <a:defRPr sz="1300"/>
            </a:lvl1pPr>
          </a:lstStyle>
          <a:p>
            <a:endParaRPr lang="en-US"/>
          </a:p>
        </p:txBody>
      </p:sp>
      <p:sp>
        <p:nvSpPr>
          <p:cNvPr id="7" name="Slide Number Placeholder 6"/>
          <p:cNvSpPr>
            <a:spLocks noGrp="1"/>
          </p:cNvSpPr>
          <p:nvPr>
            <p:ph type="sldNum" sz="quarter" idx="5"/>
          </p:nvPr>
        </p:nvSpPr>
        <p:spPr>
          <a:xfrm>
            <a:off x="4008704" y="8946072"/>
            <a:ext cx="3066733" cy="470932"/>
          </a:xfrm>
          <a:prstGeom prst="rect">
            <a:avLst/>
          </a:prstGeom>
        </p:spPr>
        <p:txBody>
          <a:bodyPr vert="horz" lIns="94254" tIns="47128" rIns="94254" bIns="47128" rtlCol="0" anchor="b"/>
          <a:lstStyle>
            <a:lvl1pPr algn="r">
              <a:defRPr sz="1300"/>
            </a:lvl1pPr>
          </a:lstStyle>
          <a:p>
            <a:fld id="{E778BFCA-7435-4A98-9CD0-376F28A92E1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78BFCA-7435-4A98-9CD0-376F28A92E1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goal and scope</a:t>
            </a:r>
            <a:r>
              <a:rPr lang="en-US" baseline="0" dirty="0" smtClean="0"/>
              <a:t> of the MIT work was:</a:t>
            </a:r>
          </a:p>
          <a:p>
            <a:endParaRPr lang="en-US" baseline="0" dirty="0" smtClean="0"/>
          </a:p>
          <a:p>
            <a:pPr marL="342900" lvl="0" indent="-342900" fontAlgn="base">
              <a:spcBef>
                <a:spcPct val="20000"/>
              </a:spcBef>
              <a:spcAft>
                <a:spcPct val="0"/>
              </a:spcAft>
              <a:buClr>
                <a:schemeClr val="accent1"/>
              </a:buClr>
              <a:buSzPct val="65000"/>
              <a:buFont typeface="Arial" pitchFamily="34" charset="0"/>
              <a:buChar char="•"/>
            </a:pPr>
            <a:r>
              <a:rPr lang="en-US" sz="1200" dirty="0" smtClean="0"/>
              <a:t>To investigate the role of thermal mass in reducing the carbon emissions of large office buildings</a:t>
            </a:r>
          </a:p>
          <a:p>
            <a:pPr marL="342900" lvl="0" indent="-342900" fontAlgn="base">
              <a:spcBef>
                <a:spcPct val="20000"/>
              </a:spcBef>
              <a:spcAft>
                <a:spcPct val="0"/>
              </a:spcAft>
              <a:buClr>
                <a:schemeClr val="accent1"/>
              </a:buClr>
              <a:buSzPct val="65000"/>
              <a:buFont typeface="Arial" pitchFamily="34" charset="0"/>
              <a:buChar char="•"/>
            </a:pPr>
            <a:r>
              <a:rPr lang="en-US" sz="1200" dirty="0" smtClean="0"/>
              <a:t>Quantify the inherent energy advantages of concrete due to thermal mass, and to identify potential areas for improvement in the life cycle emissions of commercial buildings. </a:t>
            </a:r>
            <a:endParaRPr kumimoji="0" lang="en-US" sz="1200" b="0" i="0" u="none" strike="noStrike" kern="0" cap="none" spc="0" normalizeH="0" baseline="0" noProof="0" dirty="0" smtClean="0">
              <a:ln>
                <a:noFill/>
              </a:ln>
              <a:solidFill>
                <a:schemeClr val="tx1"/>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778BFCA-7435-4A98-9CD0-376F28A92E1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i="0" kern="1200" baseline="0" dirty="0" smtClean="0">
                <a:solidFill>
                  <a:schemeClr val="tx1"/>
                </a:solidFill>
                <a:latin typeface="+mn-lt"/>
                <a:ea typeface="+mn-ea"/>
                <a:cs typeface="+mn-cs"/>
              </a:rPr>
              <a:t>LCA software called </a:t>
            </a:r>
            <a:r>
              <a:rPr lang="en-US" sz="1200" i="0" kern="1200" baseline="0" dirty="0" err="1" smtClean="0">
                <a:solidFill>
                  <a:schemeClr val="tx1"/>
                </a:solidFill>
                <a:latin typeface="+mn-lt"/>
                <a:ea typeface="+mn-ea"/>
                <a:cs typeface="+mn-cs"/>
              </a:rPr>
              <a:t>GaBi</a:t>
            </a:r>
            <a:r>
              <a:rPr lang="en-US" sz="1200" i="0" kern="1200" baseline="0" dirty="0" smtClean="0">
                <a:solidFill>
                  <a:schemeClr val="tx1"/>
                </a:solidFill>
                <a:latin typeface="+mn-lt"/>
                <a:ea typeface="+mn-ea"/>
                <a:cs typeface="+mn-cs"/>
              </a:rPr>
              <a:t> by PE International 2011 was used to conduct the life cycle assessment.</a:t>
            </a:r>
          </a:p>
          <a:p>
            <a:pPr>
              <a:buFont typeface="Arial" pitchFamily="34" charset="0"/>
              <a:buChar char="•"/>
            </a:pPr>
            <a:r>
              <a:rPr lang="en-US" sz="1200" i="0" kern="1200" baseline="0" dirty="0" err="1" smtClean="0">
                <a:solidFill>
                  <a:schemeClr val="tx1"/>
                </a:solidFill>
                <a:latin typeface="+mn-lt"/>
                <a:ea typeface="+mn-ea"/>
                <a:cs typeface="+mn-cs"/>
              </a:rPr>
              <a:t>EnergyPlus</a:t>
            </a:r>
            <a:r>
              <a:rPr lang="en-US" sz="1200" i="0" kern="1200" baseline="0" dirty="0" smtClean="0">
                <a:solidFill>
                  <a:schemeClr val="tx1"/>
                </a:solidFill>
                <a:latin typeface="+mn-lt"/>
                <a:ea typeface="+mn-ea"/>
                <a:cs typeface="+mn-cs"/>
              </a:rPr>
              <a:t> software developed by US DOE 2010 was used to carry out detailed energy simulations.</a:t>
            </a:r>
          </a:p>
        </p:txBody>
      </p:sp>
      <p:sp>
        <p:nvSpPr>
          <p:cNvPr id="4" name="Slide Number Placeholder 3"/>
          <p:cNvSpPr>
            <a:spLocks noGrp="1"/>
          </p:cNvSpPr>
          <p:nvPr>
            <p:ph type="sldNum" sz="quarter" idx="10"/>
          </p:nvPr>
        </p:nvSpPr>
        <p:spPr/>
        <p:txBody>
          <a:bodyPr/>
          <a:lstStyle/>
          <a:p>
            <a:fld id="{E778BFCA-7435-4A98-9CD0-376F28A92E1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706438"/>
            <a:ext cx="4706937" cy="3532187"/>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Drawing boundaries to include all phases of the building life cycle—materials, construction, use (including operating energy), maintenance, and end of life—allows for an accurate representation of cumulative environmental impacts over the life of a building.</a:t>
            </a:r>
          </a:p>
          <a:p>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706438"/>
            <a:ext cx="4706937" cy="3532187"/>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These methodologies were applied to a benchmark 12-story, 498,590 ft2 (46,321 m2) commercial building. The building was analyzed for two climates, Phoenix and Chicago, and for two different structural materials, concrete and steel. The building had 40% glazing and 60% aluminum rain screen panel cladding for both steel and concrete options.</a:t>
            </a:r>
          </a:p>
          <a:p>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Part of the available data in the models is from databases collected by PE International, while the rest comes from other sources, such as the U.S. Life Cycle Inventory database (USLCI), the Portland Cement Association (PCA), and World Steel. Manufacturers were contacted when data was unavailable through these sources. </a:t>
            </a:r>
          </a:p>
          <a:p>
            <a:endParaRPr lang="en-US" dirty="0"/>
          </a:p>
        </p:txBody>
      </p:sp>
      <p:sp>
        <p:nvSpPr>
          <p:cNvPr id="4" name="Slide Number Placeholder 3"/>
          <p:cNvSpPr>
            <a:spLocks noGrp="1"/>
          </p:cNvSpPr>
          <p:nvPr>
            <p:ph type="sldNum" sz="quarter" idx="10"/>
          </p:nvPr>
        </p:nvSpPr>
        <p:spPr/>
        <p:txBody>
          <a:bodyPr/>
          <a:lstStyle/>
          <a:p>
            <a:fld id="{E778BFCA-7435-4A98-9CD0-376F28A92E1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706438"/>
            <a:ext cx="4706937" cy="3532187"/>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The annual operating energy, determined using the </a:t>
            </a:r>
            <a:r>
              <a:rPr lang="en-US" sz="1200" kern="1200" baseline="0" dirty="0" err="1" smtClean="0">
                <a:solidFill>
                  <a:schemeClr val="tx1"/>
                </a:solidFill>
                <a:latin typeface="Arial" charset="0"/>
                <a:ea typeface="+mn-ea"/>
                <a:cs typeface="Arial" charset="0"/>
              </a:rPr>
              <a:t>EnergyPlus</a:t>
            </a:r>
            <a:r>
              <a:rPr lang="en-US" sz="1200" kern="1200" baseline="0" dirty="0" smtClean="0">
                <a:solidFill>
                  <a:schemeClr val="tx1"/>
                </a:solidFill>
                <a:latin typeface="Arial" charset="0"/>
                <a:ea typeface="+mn-ea"/>
                <a:cs typeface="Arial" charset="0"/>
              </a:rPr>
              <a:t> building energy analysis software, was conducted for a 60-year life cycle. The Global Warming Potential (GWP) was quantified using CO2-equivalents (CO2e) for several purposes, including benchmarking emissions for current construction practices, comparing impacts of concrete versus steel, and understanding the relative magnitude of impacts for different life cycle phases.</a:t>
            </a:r>
          </a:p>
          <a:p>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706438"/>
            <a:ext cx="4706937" cy="3532187"/>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The analysis demonstrated that the greenhouse gas emissions due to operational energy of the benchmark buildings are responsible for 95-96% of life cycle emissions.</a:t>
            </a:r>
          </a:p>
          <a:p>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embodied global warming potential (GWP) of the building materials per square foot is shown here. The first bar shows the GWP associated with the pre-use phase. The second bar shows the emissions from maintenance over the use phase, and the third bar shows the end-of-life emissions, associated with </a:t>
            </a:r>
            <a:r>
              <a:rPr lang="en-US" sz="1200" kern="1200" baseline="0" dirty="0" err="1" smtClean="0">
                <a:solidFill>
                  <a:schemeClr val="tx1"/>
                </a:solidFill>
                <a:latin typeface="+mn-lt"/>
                <a:ea typeface="+mn-ea"/>
                <a:cs typeface="+mn-cs"/>
              </a:rPr>
              <a:t>landfilling</a:t>
            </a:r>
            <a:r>
              <a:rPr lang="en-US" sz="1200" kern="1200" baseline="0" dirty="0" smtClean="0">
                <a:solidFill>
                  <a:schemeClr val="tx1"/>
                </a:solidFill>
                <a:latin typeface="+mn-lt"/>
                <a:ea typeface="+mn-ea"/>
                <a:cs typeface="+mn-cs"/>
              </a:rPr>
              <a:t> and recycling. The last bar, in purple, shows the total embodied GWP for each building. The concrete and steel buildings both have total embodied emissions of approximately 42 lbs CO2e/ft2 (205 kg CO2e/m2). Steel dominates the GWP of the steel building, and concrete has a larger role in the concrete building. Interior finishes are not included.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It is important to note that because 98% of the structural steel and 70% of the rebar salvaged from the building is assumed to be recycled at the end of life, that recycling adds a credit to the overall life cycle accounting. The large quantity of steel potentially recycled from a steel-framed building means that the end-of-life GWP in the steel building is negative. The end-of-life GWP in the concrete building is also negative, due both to the recycling of reinforcement and concrete.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778BFCA-7435-4A98-9CD0-376F28A92E1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This graph shows energy use of the commercial building in Chicago and Phoenix. The lighting, equipment, and water loads stay the same among all building and climate variations, but the energy used through HVAC, pumps, and fans change based on the climate and source of energy. In the climates of Chicago and Phoenix, a savings in HVAC energy of approximately 7% and 9% respectively can be seen when the exposed concrete building is compared with the steel building, which can be attributed to the higher thermal mass of the concrete building. However, when the whole building energy results are viewed, the savings are diminished to 3% in both Chicago and Phoenix. Having finishes in the building decreases this savings to roughly 2% for both cities because the thermal mass is no longer exposed in this case. </a:t>
            </a:r>
          </a:p>
          <a:p>
            <a:endParaRPr lang="en-US" dirty="0"/>
          </a:p>
        </p:txBody>
      </p:sp>
      <p:sp>
        <p:nvSpPr>
          <p:cNvPr id="4" name="Slide Number Placeholder 3"/>
          <p:cNvSpPr>
            <a:spLocks noGrp="1"/>
          </p:cNvSpPr>
          <p:nvPr>
            <p:ph type="sldNum" sz="quarter" idx="10"/>
          </p:nvPr>
        </p:nvSpPr>
        <p:spPr/>
        <p:txBody>
          <a:bodyPr/>
          <a:lstStyle/>
          <a:p>
            <a:fld id="{E778BFCA-7435-4A98-9CD0-376F28A92E1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706438"/>
            <a:ext cx="4706937" cy="3532187"/>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When the GWP for the total life cycle is put together, it becomes clear that the embodied energy composes only a small fraction of the life cycle GWP, as shown in this graph for a typical building lifetime of 60 years. The concrete energy model without finishes was used to calculate total life cycle GWP. Though the steel energy model includes finishes, the embodied portion of the LCA model does not. The two buildings have a difference in GWP of 1.9% in Chicago and 2.0% in Phoenix. If finishes are included in the concrete building, the life cycle GWP is nearly identical to the steel building with finishes.</a:t>
            </a:r>
            <a:endParaRPr lang="en-US" sz="1200" kern="1200" baseline="0" dirty="0" smtClean="0">
              <a:solidFill>
                <a:schemeClr val="tx1"/>
              </a:solidFill>
              <a:latin typeface="Arial" charset="0"/>
              <a:ea typeface="+mn-ea"/>
              <a:cs typeface="Arial" charset="0"/>
            </a:endParaRPr>
          </a:p>
          <a:p>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hangingPunct="1">
              <a:lnSpc>
                <a:spcPct val="90000"/>
              </a:lnSpc>
              <a:buFontTx/>
              <a:buChar char="•"/>
              <a:defRPr/>
            </a:pPr>
            <a:r>
              <a:rPr lang="en-US" dirty="0" smtClean="0"/>
              <a:t>In 2009, the Ready Mixed Concrete Research &amp; Education Foundation partnered with PCA to establish the Concrete Sustainability Hub at MIT</a:t>
            </a:r>
          </a:p>
          <a:p>
            <a:pPr eaLnBrk="1" hangingPunct="1">
              <a:lnSpc>
                <a:spcPct val="90000"/>
              </a:lnSpc>
              <a:defRPr/>
            </a:pPr>
            <a:endParaRPr lang="en-US" dirty="0" smtClean="0"/>
          </a:p>
          <a:p>
            <a:pPr>
              <a:defRPr/>
            </a:pPr>
            <a:r>
              <a:rPr lang="en-US" dirty="0" smtClean="0"/>
              <a:t>Funded by a $10 million investment over next 5 years, the Hub has three principal goals:</a:t>
            </a:r>
          </a:p>
          <a:p>
            <a:pPr>
              <a:defRPr/>
            </a:pPr>
            <a:endParaRPr lang="en-US" dirty="0" smtClean="0"/>
          </a:p>
          <a:p>
            <a:pPr>
              <a:defRPr/>
            </a:pPr>
            <a:r>
              <a:rPr lang="en-US" dirty="0" smtClean="0"/>
              <a:t>Identify areas in which concrete excels compared to other materials </a:t>
            </a:r>
          </a:p>
          <a:p>
            <a:pPr>
              <a:defRPr/>
            </a:pPr>
            <a:endParaRPr lang="en-US" dirty="0" smtClean="0"/>
          </a:p>
          <a:p>
            <a:pPr>
              <a:defRPr/>
            </a:pPr>
            <a:r>
              <a:rPr lang="en-US" dirty="0" smtClean="0"/>
              <a:t>Identify opportunities for improvements</a:t>
            </a:r>
          </a:p>
          <a:p>
            <a:pPr>
              <a:defRPr/>
            </a:pPr>
            <a:endParaRPr lang="en-US" dirty="0" smtClean="0"/>
          </a:p>
          <a:p>
            <a:pPr>
              <a:defRPr/>
            </a:pPr>
            <a:r>
              <a:rPr lang="en-US" dirty="0" smtClean="0"/>
              <a:t>Create solid technical basis for future industry development</a:t>
            </a:r>
          </a:p>
          <a:p>
            <a:pPr>
              <a:defRPr/>
            </a:pPr>
            <a:endParaRPr lang="en-US" dirty="0" smtClean="0"/>
          </a:p>
        </p:txBody>
      </p:sp>
      <p:sp>
        <p:nvSpPr>
          <p:cNvPr id="4" name="Slide Number Placeholder 3"/>
          <p:cNvSpPr>
            <a:spLocks noGrp="1"/>
          </p:cNvSpPr>
          <p:nvPr>
            <p:ph type="sldNum" sz="quarter" idx="5"/>
          </p:nvPr>
        </p:nvSpPr>
        <p:spPr/>
        <p:txBody>
          <a:bodyPr/>
          <a:lstStyle/>
          <a:p>
            <a:pPr>
              <a:defRPr/>
            </a:pPr>
            <a:fld id="{376CD7CD-B7A2-4A1C-95B0-9C508739E1CF}"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If the GWP is considered for a longer lifespan of 75 years, the overall GWP increases, with the embodied GWP making up a smaller percentage of the total, as shown in this graph. In all cases, the steel and concrete buildings have very similar emissions over the full life cycle, and the choice of structural material does not dramatically influence the total emissions.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778BFCA-7435-4A98-9CD0-376F28A92E13}"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Regional variation has a significant impact on the life cycle of these commercial buildings. Assuming a 60-year lifetime, the difference in CO2e between Chicago and Phoenix is approximately 23% due to the milder climate of Phoenix. This percentage decreases slightly as the lifetime of the building is increased because the pre-use embodied materials remain constant, but it is still significant. Transportation distances are negligible over the total life cycle. HVAC needs that may change among regions have less than a 15% impact in the operational energy use. </a:t>
            </a:r>
            <a:endParaRPr lang="en-US" dirty="0"/>
          </a:p>
        </p:txBody>
      </p:sp>
      <p:sp>
        <p:nvSpPr>
          <p:cNvPr id="4" name="Slide Number Placeholder 3"/>
          <p:cNvSpPr>
            <a:spLocks noGrp="1"/>
          </p:cNvSpPr>
          <p:nvPr>
            <p:ph type="sldNum" sz="quarter" idx="10"/>
          </p:nvPr>
        </p:nvSpPr>
        <p:spPr/>
        <p:txBody>
          <a:bodyPr/>
          <a:lstStyle/>
          <a:p>
            <a:fld id="{E778BFCA-7435-4A98-9CD0-376F28A92E13}"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706438"/>
            <a:ext cx="4706937" cy="3532187"/>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Several recommendations for reducing life cycle emissions of concrete buildings were presented by MIT.</a:t>
            </a:r>
          </a:p>
          <a:p>
            <a:endParaRPr lang="en-US" sz="1200" kern="1200" baseline="0" dirty="0" smtClean="0">
              <a:solidFill>
                <a:schemeClr val="tx1"/>
              </a:solidFill>
              <a:latin typeface="Arial" charset="0"/>
              <a:ea typeface="+mn-ea"/>
              <a:cs typeface="Arial" charset="0"/>
            </a:endParaRPr>
          </a:p>
          <a:p>
            <a:r>
              <a:rPr lang="en-US" sz="1200" kern="1200" baseline="0" dirty="0" smtClean="0">
                <a:solidFill>
                  <a:schemeClr val="tx1"/>
                </a:solidFill>
                <a:latin typeface="+mn-lt"/>
                <a:ea typeface="+mn-ea"/>
                <a:cs typeface="+mn-cs"/>
              </a:rPr>
              <a:t>GWP of either building type could change slightly if different typical structural systems were implemented. For example, designing a one-way slab system in the concrete building, instead of the two-way slab in this example, would vary the concrete building‘s GWP by a few lbs CO2e/ft2 in either direction, but it would still be very similar to the GWP of the steel building. </a:t>
            </a:r>
          </a:p>
        </p:txBody>
      </p:sp>
      <p:sp>
        <p:nvSpPr>
          <p:cNvPr id="4" name="Slide Number Placeholder 3"/>
          <p:cNvSpPr>
            <a:spLocks noGrp="1"/>
          </p:cNvSpPr>
          <p:nvPr>
            <p:ph type="sldNum" sz="quarter" idx="10"/>
          </p:nvPr>
        </p:nvSpPr>
        <p:spPr/>
        <p:txBody>
          <a:bodyPr/>
          <a:lstStyle/>
          <a:p>
            <a:fld id="{82345FD7-5B83-4F26-B17C-A198415123DF}"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706438"/>
            <a:ext cx="4706937" cy="3532187"/>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GWP of a concrete building can further be reduced by implementing more efficient concrete mix design. One option is to increase the supplementary </a:t>
            </a:r>
            <a:r>
              <a:rPr lang="en-US" sz="1200" kern="1200" baseline="0" dirty="0" err="1" smtClean="0">
                <a:solidFill>
                  <a:schemeClr val="tx1"/>
                </a:solidFill>
                <a:latin typeface="+mn-lt"/>
                <a:ea typeface="+mn-ea"/>
                <a:cs typeface="+mn-cs"/>
              </a:rPr>
              <a:t>cementitious</a:t>
            </a:r>
            <a:r>
              <a:rPr lang="en-US" sz="1200" kern="1200" baseline="0" dirty="0" smtClean="0">
                <a:solidFill>
                  <a:schemeClr val="tx1"/>
                </a:solidFill>
                <a:latin typeface="+mn-lt"/>
                <a:ea typeface="+mn-ea"/>
                <a:cs typeface="+mn-cs"/>
              </a:rPr>
              <a:t> material (SCM) substitution in concrete, such as ground granulated blast furnace slag (GGBFS), fly ash, and silica fume. For example, using 25% fly ash content by volume substituted for cement in the concrete would lower the embodied GWP of the concrete by 4.3%. These mixture adjustments would correspond to an overall reduction of 0.18% in the total GWP of a concrete building in Chicago with a 60-year lifespan, and a 0.25% reduction in a similar building in Phoenix. </a:t>
            </a:r>
            <a:endParaRPr lang="en-US" sz="1200" kern="1200" baseline="0" dirty="0" smtClean="0">
              <a:solidFill>
                <a:schemeClr val="tx1"/>
              </a:solidFill>
              <a:latin typeface="Arial" charset="0"/>
              <a:ea typeface="+mn-ea"/>
              <a:cs typeface="Arial" charset="0"/>
            </a:endParaRPr>
          </a:p>
          <a:p>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706438"/>
            <a:ext cx="4706937" cy="3532187"/>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Variations in concrete façade systems, shading systems, and the massing of the buildings are analyzed in </a:t>
            </a:r>
            <a:r>
              <a:rPr lang="en-US" sz="1200" kern="1200" baseline="0" dirty="0" err="1" smtClean="0">
                <a:solidFill>
                  <a:schemeClr val="tx1"/>
                </a:solidFill>
                <a:latin typeface="+mn-lt"/>
                <a:ea typeface="+mn-ea"/>
                <a:cs typeface="+mn-cs"/>
              </a:rPr>
              <a:t>EnergyPlus</a:t>
            </a:r>
            <a:r>
              <a:rPr lang="en-US" sz="1200" kern="1200" baseline="0" dirty="0" smtClean="0">
                <a:solidFill>
                  <a:schemeClr val="tx1"/>
                </a:solidFill>
                <a:latin typeface="+mn-lt"/>
                <a:ea typeface="+mn-ea"/>
                <a:cs typeface="+mn-cs"/>
              </a:rPr>
              <a:t> for the effects they have on the overall energy use of the building over its lifetime. The </a:t>
            </a:r>
            <a:r>
              <a:rPr lang="en-US" sz="1200" kern="1200" baseline="0" dirty="0" err="1" smtClean="0">
                <a:solidFill>
                  <a:schemeClr val="tx1"/>
                </a:solidFill>
                <a:latin typeface="+mn-lt"/>
                <a:ea typeface="+mn-ea"/>
                <a:cs typeface="+mn-cs"/>
              </a:rPr>
              <a:t>daylighting</a:t>
            </a:r>
            <a:r>
              <a:rPr lang="en-US" sz="1200" kern="1200" baseline="0" dirty="0" smtClean="0">
                <a:solidFill>
                  <a:schemeClr val="tx1"/>
                </a:solidFill>
                <a:latin typeface="+mn-lt"/>
                <a:ea typeface="+mn-ea"/>
                <a:cs typeface="+mn-cs"/>
              </a:rPr>
              <a:t> study yields the greatest reduction in energy use. A control strategy was investigated to modify when the lights will be on. A daylight dimming system consists of a sensor that reads the lighting levels and a controller that responds to the readings by adjusting the electric lighting to meet a specified lighting illumination target. Multiple runs in </a:t>
            </a:r>
            <a:r>
              <a:rPr lang="en-US" sz="1200" kern="1200" baseline="0" dirty="0" err="1" smtClean="0">
                <a:solidFill>
                  <a:schemeClr val="tx1"/>
                </a:solidFill>
                <a:latin typeface="+mn-lt"/>
                <a:ea typeface="+mn-ea"/>
                <a:cs typeface="+mn-cs"/>
              </a:rPr>
              <a:t>EnergyPlus</a:t>
            </a:r>
            <a:r>
              <a:rPr lang="en-US" sz="1200" kern="1200" baseline="0" dirty="0" smtClean="0">
                <a:solidFill>
                  <a:schemeClr val="tx1"/>
                </a:solidFill>
                <a:latin typeface="+mn-lt"/>
                <a:ea typeface="+mn-ea"/>
                <a:cs typeface="+mn-cs"/>
              </a:rPr>
              <a:t> demonstrated that the best results occur with two sensors and continuous dimming, which reduces the lighting linearly with the fraction of illumination at the sensor divided by the target illumination. Perimeter zone lighting, in kWh/m2, was reduced by 71%.</a:t>
            </a:r>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Concrete can contribute to reducing operational energy consumption and costs if it is used intelligently. The high thermal capacity of concrete is unique relative to most other building materials. This thermal capacity can be utilized to shift loads, reduce peak demand, and reduce operational energy consumption if it is used as thermal energy storage. Because most floor systems of multi-story commercial buildings are constructed of concrete, a substantial mass of concrete is available for improved thermal storage in most buildings. These energy savings, however, are typically limited to about 5 to 15 percent, as demonstrated by this study. </a:t>
            </a:r>
            <a:endParaRPr lang="en-US" dirty="0"/>
          </a:p>
        </p:txBody>
      </p:sp>
      <p:sp>
        <p:nvSpPr>
          <p:cNvPr id="4" name="Slide Number Placeholder 3"/>
          <p:cNvSpPr>
            <a:spLocks noGrp="1"/>
          </p:cNvSpPr>
          <p:nvPr>
            <p:ph type="sldNum" sz="quarter" idx="10"/>
          </p:nvPr>
        </p:nvSpPr>
        <p:spPr/>
        <p:txBody>
          <a:bodyPr/>
          <a:lstStyle/>
          <a:p>
            <a:fld id="{E778BFCA-7435-4A98-9CD0-376F28A92E13}"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706438"/>
            <a:ext cx="4706937" cy="3532187"/>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Additional thermal storage capacity can be used by actively pre-cooling concrete through embedded pipes through which to circulate water. This is called a thermo-active building system (TABS). Chillers designed and operated at low pressure ratios, or low-lift chillers, can have much higher coefficients of performance (COP) than conventional chillers  for thermo-active systems (</a:t>
            </a:r>
            <a:r>
              <a:rPr lang="en-US" sz="1200" kern="1200" baseline="0" dirty="0" err="1" smtClean="0">
                <a:solidFill>
                  <a:schemeClr val="tx1"/>
                </a:solidFill>
                <a:latin typeface="+mn-lt"/>
                <a:ea typeface="+mn-ea"/>
                <a:cs typeface="+mn-cs"/>
              </a:rPr>
              <a:t>Gayeski</a:t>
            </a:r>
            <a:r>
              <a:rPr lang="en-US" sz="1200" kern="1200" baseline="0" dirty="0" smtClean="0">
                <a:solidFill>
                  <a:schemeClr val="tx1"/>
                </a:solidFill>
                <a:latin typeface="+mn-lt"/>
                <a:ea typeface="+mn-ea"/>
                <a:cs typeface="+mn-cs"/>
              </a:rPr>
              <a:t> et al. 2010). The study by PNNL found that low-lift cooling systems can achieve annual cooling energy savings, including pump, fan and chiller energy consumption, in the range of 37 to 84 percent relative to DOE benchmark buildings depending on the climate and building type (</a:t>
            </a:r>
            <a:r>
              <a:rPr lang="en-US" sz="1200" kern="1200" baseline="0" dirty="0" err="1" smtClean="0">
                <a:solidFill>
                  <a:schemeClr val="tx1"/>
                </a:solidFill>
                <a:latin typeface="+mn-lt"/>
                <a:ea typeface="+mn-ea"/>
                <a:cs typeface="+mn-cs"/>
              </a:rPr>
              <a:t>Katipamula</a:t>
            </a:r>
            <a:r>
              <a:rPr lang="en-US" sz="1200" kern="1200" baseline="0" dirty="0" smtClean="0">
                <a:solidFill>
                  <a:schemeClr val="tx1"/>
                </a:solidFill>
                <a:latin typeface="+mn-lt"/>
                <a:ea typeface="+mn-ea"/>
                <a:cs typeface="+mn-cs"/>
              </a:rPr>
              <a:t> et al. 2010).</a:t>
            </a:r>
          </a:p>
        </p:txBody>
      </p:sp>
      <p:sp>
        <p:nvSpPr>
          <p:cNvPr id="4" name="Slide Number Placeholder 3"/>
          <p:cNvSpPr>
            <a:spLocks noGrp="1"/>
          </p:cNvSpPr>
          <p:nvPr>
            <p:ph type="sldNum" sz="quarter" idx="10"/>
          </p:nvPr>
        </p:nvSpPr>
        <p:spPr/>
        <p:txBody>
          <a:bodyPr/>
          <a:lstStyle/>
          <a:p>
            <a:fld id="{82345FD7-5B83-4F26-B17C-A198415123DF}"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185863" y="706438"/>
            <a:ext cx="4706937" cy="3532187"/>
          </a:xfrm>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Arial" charset="0"/>
                <a:ea typeface="+mn-ea"/>
                <a:cs typeface="Arial" charset="0"/>
              </a:rPr>
              <a:t>The full report titled </a:t>
            </a:r>
            <a:r>
              <a:rPr lang="en-US" sz="1200" i="1" kern="1200" baseline="0" dirty="0" smtClean="0">
                <a:solidFill>
                  <a:schemeClr val="tx1"/>
                </a:solidFill>
                <a:latin typeface="Arial" charset="0"/>
                <a:ea typeface="+mn-ea"/>
                <a:cs typeface="Arial" charset="0"/>
              </a:rPr>
              <a:t>Methods, Impacts, and Opportunities in the Concrete Building Life Cycle can be downloaded from the MIT </a:t>
            </a:r>
            <a:r>
              <a:rPr lang="en-US" sz="1200" kern="1200" baseline="0" dirty="0" smtClean="0">
                <a:solidFill>
                  <a:schemeClr val="tx1"/>
                </a:solidFill>
                <a:latin typeface="Arial" charset="0"/>
                <a:ea typeface="+mn-ea"/>
                <a:cs typeface="Arial" charset="0"/>
              </a:rPr>
              <a:t>Concrete Sustainability Hub web site at http://web.mit.edu/cshub. The Concrete Sustainability Hub is a research center at MIT that was established by the Ready Mixed Concrete (RMC) Research &amp; Education Foundation and the Portland Cement Association (PCA). NRMCA is providing technical input to the research program and helping transfer the research results into practice.</a:t>
            </a:r>
          </a:p>
        </p:txBody>
      </p:sp>
      <p:sp>
        <p:nvSpPr>
          <p:cNvPr id="4" name="Slide Number Placeholder 3"/>
          <p:cNvSpPr>
            <a:spLocks noGrp="1"/>
          </p:cNvSpPr>
          <p:nvPr>
            <p:ph type="sldNum" sz="quarter" idx="5"/>
          </p:nvPr>
        </p:nvSpPr>
        <p:spPr/>
        <p:txBody>
          <a:bodyPr/>
          <a:lstStyle/>
          <a:p>
            <a:pPr>
              <a:defRPr/>
            </a:pPr>
            <a:fld id="{376CD7CD-B7A2-4A1C-95B0-9C508739E1CF}"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2991FB-F1F0-44AD-9F34-325EBC2F4E7D}"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78BFCA-7435-4A98-9CD0-376F28A92E13}"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goals of the research are:</a:t>
            </a:r>
          </a:p>
          <a:p>
            <a:endParaRPr lang="en-US" dirty="0" smtClean="0"/>
          </a:p>
          <a:p>
            <a:pPr>
              <a:buFont typeface="Arial" pitchFamily="34" charset="0"/>
              <a:buChar char="•"/>
            </a:pPr>
            <a:r>
              <a:rPr lang="en-US" dirty="0" smtClean="0"/>
              <a:t>Identify areas in which concrete excels</a:t>
            </a:r>
          </a:p>
          <a:p>
            <a:pPr>
              <a:buFont typeface="Arial" pitchFamily="34" charset="0"/>
              <a:buChar char="•"/>
            </a:pPr>
            <a:r>
              <a:rPr lang="en-US" dirty="0" smtClean="0"/>
              <a:t>Identify opportunities for improvement</a:t>
            </a:r>
          </a:p>
          <a:p>
            <a:pPr>
              <a:buFont typeface="Arial" pitchFamily="34" charset="0"/>
              <a:buChar char="•"/>
            </a:pPr>
            <a:r>
              <a:rPr lang="en-US" dirty="0" smtClean="0"/>
              <a:t>Create solid technical basis for future industry development</a:t>
            </a:r>
          </a:p>
          <a:p>
            <a:endParaRPr lang="en-US" dirty="0"/>
          </a:p>
        </p:txBody>
      </p:sp>
      <p:sp>
        <p:nvSpPr>
          <p:cNvPr id="4" name="Slide Number Placeholder 3"/>
          <p:cNvSpPr>
            <a:spLocks noGrp="1"/>
          </p:cNvSpPr>
          <p:nvPr>
            <p:ph type="sldNum" sz="quarter" idx="10"/>
          </p:nvPr>
        </p:nvSpPr>
        <p:spPr/>
        <p:txBody>
          <a:bodyPr/>
          <a:lstStyle/>
          <a:p>
            <a:fld id="{E778BFCA-7435-4A98-9CD0-376F28A92E1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798FDA1-F5A3-4355-B3C1-0E982BDC3BC6}" type="slidenum">
              <a:rPr lang="en-US"/>
              <a:pPr>
                <a:defRPr/>
              </a:pPr>
              <a:t>4</a:t>
            </a:fld>
            <a:endParaRPr lang="en-US"/>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The Hub is organized into three areas or platforms:</a:t>
            </a:r>
          </a:p>
          <a:p>
            <a:pPr>
              <a:buFontTx/>
              <a:buChar char="•"/>
            </a:pPr>
            <a:r>
              <a:rPr lang="en-US" dirty="0" smtClean="0"/>
              <a:t>Concrete Science</a:t>
            </a:r>
          </a:p>
          <a:p>
            <a:pPr>
              <a:buFontTx/>
              <a:buChar char="•"/>
            </a:pPr>
            <a:r>
              <a:rPr lang="en-US" dirty="0" smtClean="0"/>
              <a:t>Building Technology</a:t>
            </a:r>
          </a:p>
          <a:p>
            <a:pPr>
              <a:buFontTx/>
              <a:buChar char="•"/>
            </a:pPr>
            <a:r>
              <a:rPr lang="en-US" dirty="0" smtClean="0"/>
              <a:t>And Econometrics</a:t>
            </a:r>
          </a:p>
          <a:p>
            <a:endParaRPr lang="en-US" dirty="0" smtClean="0"/>
          </a:p>
          <a:p>
            <a:r>
              <a:rPr lang="en-US" dirty="0" smtClean="0"/>
              <a:t>This interdisciplinary approach will provide us a unique opportunity to:</a:t>
            </a:r>
          </a:p>
          <a:p>
            <a:pPr>
              <a:buFontTx/>
              <a:buChar char="•"/>
            </a:pPr>
            <a:r>
              <a:rPr lang="en-US" dirty="0" smtClean="0"/>
              <a:t>Develop a comprehensive analysis of where we are today</a:t>
            </a:r>
          </a:p>
          <a:p>
            <a:pPr>
              <a:buFontTx/>
              <a:buChar char="•"/>
            </a:pPr>
            <a:r>
              <a:rPr lang="en-US" dirty="0" smtClean="0"/>
              <a:t>Be leaders in advancing  even greater sustainability in construction</a:t>
            </a:r>
          </a:p>
          <a:p>
            <a:pPr>
              <a:buFontTx/>
              <a:buChar char="•"/>
            </a:pPr>
            <a:r>
              <a:rPr lang="en-US" dirty="0" smtClean="0"/>
              <a:t>And better understand the economic impacts of sustainable construction solutions</a:t>
            </a:r>
          </a:p>
          <a:p>
            <a:endParaRPr lang="en-US" dirty="0" smtClean="0"/>
          </a:p>
          <a:p>
            <a:r>
              <a:rPr lang="en-US" dirty="0" smtClean="0"/>
              <a:t>MIT has truly assembled a “dream team” of researchers to work together through the Hub.</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p>
            <a:pPr>
              <a:defRPr/>
            </a:pPr>
            <a:fld id="{E59CD9F1-63C7-4E5A-9441-CBA53C863F4B}" type="slidenum">
              <a:rPr lang="en-US"/>
              <a:pPr>
                <a:defRPr/>
              </a:pPr>
              <a:t>5</a:t>
            </a:fld>
            <a:endParaRPr lang="en-US"/>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42543">
              <a:defRPr/>
            </a:pPr>
            <a:r>
              <a:rPr lang="en-US" dirty="0" smtClean="0"/>
              <a:t>One of the most critical issues for a sustainable development of concrete as the backbone material for infrastructure and housing is to address the CO2 footprint of concrete materials. The MIT concrete science</a:t>
            </a:r>
            <a:r>
              <a:rPr lang="en-US" baseline="0" dirty="0" smtClean="0"/>
              <a:t> team are proposing</a:t>
            </a:r>
            <a:r>
              <a:rPr lang="en-US" dirty="0" smtClean="0"/>
              <a:t> new ways to address this issue.</a:t>
            </a:r>
            <a:r>
              <a:rPr lang="en-US" baseline="0" dirty="0" smtClean="0"/>
              <a:t> Some strategies include producing higher cement mortar strengths with less material, reducing the energy of cement processing and improving chemical stability.</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81E96A9C-CAA8-4E7D-AE9D-9508603B8F4E}" type="slidenum">
              <a:rPr lang="en-US"/>
              <a:pPr>
                <a:defRPr/>
              </a:pPr>
              <a:t>6</a:t>
            </a:fld>
            <a:endParaRPr lang="en-US"/>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The Building</a:t>
            </a:r>
            <a:r>
              <a:rPr lang="en-US" baseline="0" dirty="0" smtClean="0"/>
              <a:t> Technology Platform has the following Mission:</a:t>
            </a:r>
            <a:endParaRPr lang="en-US" dirty="0" smtClean="0"/>
          </a:p>
          <a:p>
            <a:endParaRPr lang="en-US" dirty="0" smtClean="0"/>
          </a:p>
          <a:p>
            <a:r>
              <a:rPr lang="en-US" dirty="0" smtClean="0"/>
              <a:t>Life Cycle Assessment (LCA) of Concrete Buildings and Pavements to Identify Impacts and Opportunities</a:t>
            </a:r>
          </a:p>
          <a:p>
            <a:r>
              <a:rPr lang="en-US" dirty="0" smtClean="0"/>
              <a:t>Research Topics:</a:t>
            </a:r>
          </a:p>
          <a:p>
            <a:pPr lvl="1"/>
            <a:r>
              <a:rPr lang="en-US" dirty="0" smtClean="0"/>
              <a:t>Material Flow Analysis</a:t>
            </a:r>
          </a:p>
          <a:p>
            <a:pPr lvl="1"/>
            <a:r>
              <a:rPr lang="en-US" dirty="0" smtClean="0"/>
              <a:t>LCA of commercial buildings</a:t>
            </a:r>
          </a:p>
          <a:p>
            <a:pPr lvl="1"/>
            <a:r>
              <a:rPr lang="en-US" dirty="0" smtClean="0"/>
              <a:t>LCA of residential buildings</a:t>
            </a:r>
          </a:p>
          <a:p>
            <a:pPr lvl="1"/>
            <a:r>
              <a:rPr lang="en-US" dirty="0" smtClean="0"/>
              <a:t>LCA of pavements</a:t>
            </a:r>
          </a:p>
          <a:p>
            <a:pPr lvl="1"/>
            <a:r>
              <a:rPr lang="en-US" dirty="0" smtClean="0"/>
              <a:t>LCCA of building materials</a:t>
            </a:r>
          </a:p>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ABF1469E-EA3D-41ED-847F-5022A9BD33A0}" type="slidenum">
              <a:rPr lang="en-US"/>
              <a:pPr>
                <a:defRPr/>
              </a:pPr>
              <a:t>7</a:t>
            </a:fld>
            <a:endParaRPr lang="en-US"/>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Operating</a:t>
            </a:r>
            <a:r>
              <a:rPr lang="en-US" baseline="0" dirty="0" smtClean="0"/>
              <a:t> buildings in the U.S. contributes the greatest amount of GHG emissions than any other sector. Most of those emissions come from the energy consumed to heat and cool our homes and commercial buildings along with lighting, appliances and equipment. For that reason it makes sense for us to look at ways to reduce energy consumption in buildings.</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706438"/>
            <a:ext cx="4706937" cy="3532187"/>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A standardized LCA methodology is critical in order to increase the consistency of LCA for buildings. The MIT research supports standardization by proposing good practices for conducting LCA on buildings.</a:t>
            </a:r>
          </a:p>
          <a:p>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706438"/>
            <a:ext cx="4706937" cy="3532187"/>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It is important that LCAs use a comprehensive life cycle perspective and provide transparency with regards to the data, scope, boundaries, functional units and other important LCA parameters. </a:t>
            </a:r>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664590" name="Object 14"/>
          <p:cNvGraphicFramePr>
            <a:graphicFrameLocks noChangeAspect="1"/>
          </p:cNvGraphicFramePr>
          <p:nvPr/>
        </p:nvGraphicFramePr>
        <p:xfrm>
          <a:off x="1150938" y="1489075"/>
          <a:ext cx="6769100" cy="4606925"/>
        </p:xfrm>
        <a:graphic>
          <a:graphicData uri="http://schemas.openxmlformats.org/presentationml/2006/ole">
            <p:oleObj spid="_x0000_s2050" name="Image" r:id="rId3" imgW="8228571" imgH="5600000" progId="">
              <p:embed/>
            </p:oleObj>
          </a:graphicData>
        </a:graphic>
      </p:graphicFrame>
      <p:sp>
        <p:nvSpPr>
          <p:cNvPr id="664578"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smtClean="0"/>
              <a:t>Click to edit Master title style</a:t>
            </a:r>
            <a:endParaRPr lang="en-US" altLang="en-US"/>
          </a:p>
        </p:txBody>
      </p:sp>
      <p:sp>
        <p:nvSpPr>
          <p:cNvPr id="66457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smtClean="0"/>
              <a:t>Click to edit Master subtitle style</a:t>
            </a:r>
            <a:endParaRPr lang="en-US" altLang="en-US"/>
          </a:p>
        </p:txBody>
      </p:sp>
      <p:sp>
        <p:nvSpPr>
          <p:cNvPr id="664580" name="Rectangle 4"/>
          <p:cNvSpPr>
            <a:spLocks noGrp="1" noChangeArrowheads="1"/>
          </p:cNvSpPr>
          <p:nvPr>
            <p:ph type="dt" sz="half" idx="2"/>
          </p:nvPr>
        </p:nvSpPr>
        <p:spPr>
          <a:xfrm>
            <a:off x="4187825" y="6176963"/>
            <a:ext cx="2133600" cy="457200"/>
          </a:xfrm>
        </p:spPr>
        <p:txBody>
          <a:bodyPr/>
          <a:lstStyle>
            <a:lvl1pPr>
              <a:defRPr/>
            </a:lvl1pPr>
          </a:lstStyle>
          <a:p>
            <a:fld id="{1E845757-54CC-4A64-B955-20A6D75BE313}" type="datetimeFigureOut">
              <a:rPr lang="en-US" smtClean="0"/>
              <a:pPr/>
              <a:t>9/12/2011</a:t>
            </a:fld>
            <a:endParaRPr lang="en-US"/>
          </a:p>
        </p:txBody>
      </p:sp>
      <p:sp>
        <p:nvSpPr>
          <p:cNvPr id="664582" name="Rectangle 6"/>
          <p:cNvSpPr>
            <a:spLocks noGrp="1" noChangeArrowheads="1"/>
          </p:cNvSpPr>
          <p:nvPr>
            <p:ph type="sldNum" sz="quarter" idx="4"/>
          </p:nvPr>
        </p:nvSpPr>
        <p:spPr>
          <a:xfrm>
            <a:off x="6410325" y="6167438"/>
            <a:ext cx="2133600" cy="457200"/>
          </a:xfrm>
        </p:spPr>
        <p:txBody>
          <a:bodyPr/>
          <a:lstStyle>
            <a:lvl1pPr>
              <a:defRPr/>
            </a:lvl1pPr>
          </a:lstStyle>
          <a:p>
            <a:fld id="{88871263-BD54-4919-863B-62D1B1FEE082}" type="slidenum">
              <a:rPr lang="en-US" smtClean="0"/>
              <a:pPr/>
              <a:t>‹#›</a:t>
            </a:fld>
            <a:endParaRPr lang="en-US"/>
          </a:p>
        </p:txBody>
      </p:sp>
      <p:sp>
        <p:nvSpPr>
          <p:cNvPr id="664583"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664584"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US"/>
          </a:p>
        </p:txBody>
      </p:sp>
      <p:graphicFrame>
        <p:nvGraphicFramePr>
          <p:cNvPr id="664591" name="Object 15"/>
          <p:cNvGraphicFramePr>
            <a:graphicFrameLocks noChangeAspect="1"/>
          </p:cNvGraphicFramePr>
          <p:nvPr/>
        </p:nvGraphicFramePr>
        <p:xfrm>
          <a:off x="657225" y="5251450"/>
          <a:ext cx="1579563" cy="1371600"/>
        </p:xfrm>
        <a:graphic>
          <a:graphicData uri="http://schemas.openxmlformats.org/presentationml/2006/ole">
            <p:oleObj spid="_x0000_s2051" name="Image" r:id="rId4" imgW="1828571" imgH="1587302" progId="">
              <p:embed/>
            </p:oleObj>
          </a:graphicData>
        </a:graphic>
      </p:graphicFrame>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E845757-54CC-4A64-B955-20A6D75BE313}" type="datetimeFigureOut">
              <a:rPr lang="en-US" smtClean="0"/>
              <a:pPr/>
              <a:t>9/12/2011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8871263-BD54-4919-863B-62D1B1FEE0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795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795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E845757-54CC-4A64-B955-20A6D75BE313}" type="datetimeFigureOut">
              <a:rPr lang="en-US" smtClean="0"/>
              <a:pPr/>
              <a:t>9/12/2011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8871263-BD54-4919-863B-62D1B1FEE08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E845757-54CC-4A64-B955-20A6D75BE313}" type="datetimeFigureOut">
              <a:rPr lang="en-US" smtClean="0"/>
              <a:pPr/>
              <a:t>9/12/2011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8871263-BD54-4919-863B-62D1B1FEE08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E845757-54CC-4A64-B955-20A6D75BE313}" type="datetimeFigureOut">
              <a:rPr lang="en-US" smtClean="0"/>
              <a:pPr/>
              <a:t>9/12/2011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8871263-BD54-4919-863B-62D1B1FEE08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4305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4305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E845757-54CC-4A64-B955-20A6D75BE313}" type="datetimeFigureOut">
              <a:rPr lang="en-US" smtClean="0"/>
              <a:pPr/>
              <a:t>9/12/2011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8871263-BD54-4919-863B-62D1B1FEE08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1E845757-54CC-4A64-B955-20A6D75BE313}" type="datetimeFigureOut">
              <a:rPr lang="en-US" smtClean="0"/>
              <a:pPr/>
              <a:t>9/12/2011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8871263-BD54-4919-863B-62D1B1FEE08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E845757-54CC-4A64-B955-20A6D75BE313}" type="datetimeFigureOut">
              <a:rPr lang="en-US" smtClean="0"/>
              <a:pPr/>
              <a:t>9/12/2011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8871263-BD54-4919-863B-62D1B1FEE0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E845757-54CC-4A64-B955-20A6D75BE313}" type="datetimeFigureOut">
              <a:rPr lang="en-US" smtClean="0"/>
              <a:pPr/>
              <a:t>9/12/2011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8871263-BD54-4919-863B-62D1B1FEE0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E845757-54CC-4A64-B955-20A6D75BE313}" type="datetimeFigureOut">
              <a:rPr lang="en-US" smtClean="0"/>
              <a:pPr/>
              <a:t>9/12/2011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8871263-BD54-4919-863B-62D1B1FEE0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E845757-54CC-4A64-B955-20A6D75BE313}" type="datetimeFigureOut">
              <a:rPr lang="en-US" smtClean="0"/>
              <a:pPr/>
              <a:t>9/12/2011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8871263-BD54-4919-863B-62D1B1FEE0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63554"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66355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fld id="{1E845757-54CC-4A64-B955-20A6D75BE313}" type="datetimeFigureOut">
              <a:rPr lang="en-US" smtClean="0"/>
              <a:pPr/>
              <a:t>9/12/2011</a:t>
            </a:fld>
            <a:endParaRPr lang="en-US"/>
          </a:p>
        </p:txBody>
      </p:sp>
      <p:sp>
        <p:nvSpPr>
          <p:cNvPr id="66355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endParaRPr lang="en-US"/>
          </a:p>
        </p:txBody>
      </p:sp>
      <p:sp>
        <p:nvSpPr>
          <p:cNvPr id="66355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fld id="{88871263-BD54-4919-863B-62D1B1FEE082}" type="slidenum">
              <a:rPr lang="en-US" smtClean="0"/>
              <a:pPr/>
              <a:t>‹#›</a:t>
            </a:fld>
            <a:endParaRPr lang="en-US"/>
          </a:p>
        </p:txBody>
      </p:sp>
      <p:sp>
        <p:nvSpPr>
          <p:cNvPr id="66355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sp>
        <p:nvSpPr>
          <p:cNvPr id="663560"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en-US"/>
          </a:p>
        </p:txBody>
      </p:sp>
      <p:graphicFrame>
        <p:nvGraphicFramePr>
          <p:cNvPr id="663570" name="Object 18"/>
          <p:cNvGraphicFramePr>
            <a:graphicFrameLocks noChangeAspect="1"/>
          </p:cNvGraphicFramePr>
          <p:nvPr/>
        </p:nvGraphicFramePr>
        <p:xfrm>
          <a:off x="1150938" y="1489075"/>
          <a:ext cx="6769100" cy="4606925"/>
        </p:xfrm>
        <a:graphic>
          <a:graphicData uri="http://schemas.openxmlformats.org/presentationml/2006/ole">
            <p:oleObj spid="_x0000_s1026" name="Image" r:id="rId14" imgW="8228571" imgH="5600000" progId="">
              <p:embed/>
            </p:oleObj>
          </a:graphicData>
        </a:graphic>
      </p:graphicFrame>
      <p:sp>
        <p:nvSpPr>
          <p:cNvPr id="663555" name="Rectangle 3"/>
          <p:cNvSpPr>
            <a:spLocks noGrp="1" noChangeArrowheads="1"/>
          </p:cNvSpPr>
          <p:nvPr>
            <p:ph type="body" idx="1"/>
          </p:nvPr>
        </p:nvSpPr>
        <p:spPr bwMode="auto">
          <a:xfrm>
            <a:off x="457200" y="154305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Garamond" pitchFamily="18" charset="0"/>
          <a:cs typeface="Arial" charset="0"/>
        </a:defRPr>
      </a:lvl2pPr>
      <a:lvl3pPr algn="l" rtl="0" eaLnBrk="1" fontAlgn="base" hangingPunct="1">
        <a:spcBef>
          <a:spcPct val="0"/>
        </a:spcBef>
        <a:spcAft>
          <a:spcPct val="0"/>
        </a:spcAft>
        <a:defRPr sz="4200">
          <a:solidFill>
            <a:schemeClr val="tx2"/>
          </a:solidFill>
          <a:latin typeface="Garamond" pitchFamily="18" charset="0"/>
          <a:cs typeface="Arial" charset="0"/>
        </a:defRPr>
      </a:lvl3pPr>
      <a:lvl4pPr algn="l" rtl="0" eaLnBrk="1" fontAlgn="base" hangingPunct="1">
        <a:spcBef>
          <a:spcPct val="0"/>
        </a:spcBef>
        <a:spcAft>
          <a:spcPct val="0"/>
        </a:spcAft>
        <a:defRPr sz="4200">
          <a:solidFill>
            <a:schemeClr val="tx2"/>
          </a:solidFill>
          <a:latin typeface="Garamond" pitchFamily="18" charset="0"/>
          <a:cs typeface="Arial" charset="0"/>
        </a:defRPr>
      </a:lvl4pPr>
      <a:lvl5pPr algn="l" rtl="0" eaLnBrk="1" fontAlgn="base" hangingPunct="1">
        <a:spcBef>
          <a:spcPct val="0"/>
        </a:spcBef>
        <a:spcAft>
          <a:spcPct val="0"/>
        </a:spcAft>
        <a:defRPr sz="4200">
          <a:solidFill>
            <a:schemeClr val="tx2"/>
          </a:solidFill>
          <a:latin typeface="Garamond" pitchFamily="18" charset="0"/>
          <a:cs typeface="Arial" charset="0"/>
        </a:defRPr>
      </a:lvl5pPr>
      <a:lvl6pPr marL="457200" algn="l" rtl="0" eaLnBrk="1" fontAlgn="base" hangingPunct="1">
        <a:spcBef>
          <a:spcPct val="0"/>
        </a:spcBef>
        <a:spcAft>
          <a:spcPct val="0"/>
        </a:spcAft>
        <a:defRPr sz="4200">
          <a:solidFill>
            <a:schemeClr val="tx2"/>
          </a:solidFill>
          <a:latin typeface="Garamond" pitchFamily="18" charset="0"/>
          <a:cs typeface="Arial" charset="0"/>
        </a:defRPr>
      </a:lvl6pPr>
      <a:lvl7pPr marL="914400" algn="l" rtl="0" eaLnBrk="1" fontAlgn="base" hangingPunct="1">
        <a:spcBef>
          <a:spcPct val="0"/>
        </a:spcBef>
        <a:spcAft>
          <a:spcPct val="0"/>
        </a:spcAft>
        <a:defRPr sz="4200">
          <a:solidFill>
            <a:schemeClr val="tx2"/>
          </a:solidFill>
          <a:latin typeface="Garamond" pitchFamily="18" charset="0"/>
          <a:cs typeface="Arial" charset="0"/>
        </a:defRPr>
      </a:lvl7pPr>
      <a:lvl8pPr marL="1371600" algn="l" rtl="0" eaLnBrk="1" fontAlgn="base" hangingPunct="1">
        <a:spcBef>
          <a:spcPct val="0"/>
        </a:spcBef>
        <a:spcAft>
          <a:spcPct val="0"/>
        </a:spcAft>
        <a:defRPr sz="4200">
          <a:solidFill>
            <a:schemeClr val="tx2"/>
          </a:solidFill>
          <a:latin typeface="Garamond" pitchFamily="18" charset="0"/>
          <a:cs typeface="Arial" charset="0"/>
        </a:defRPr>
      </a:lvl8pPr>
      <a:lvl9pPr marL="1828800" algn="l" rtl="0" eaLnBrk="1" fontAlgn="base" hangingPunct="1">
        <a:spcBef>
          <a:spcPct val="0"/>
        </a:spcBef>
        <a:spcAft>
          <a:spcPct val="0"/>
        </a:spcAft>
        <a:defRPr sz="4200">
          <a:solidFill>
            <a:schemeClr val="tx2"/>
          </a:solidFill>
          <a:latin typeface="Garamond" pitchFamily="18" charset="0"/>
          <a:cs typeface="Arial"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MIT Research: LCA of Commercial Buildings</a:t>
            </a:r>
            <a:endParaRPr lang="en-US" dirty="0"/>
          </a:p>
        </p:txBody>
      </p:sp>
      <p:sp>
        <p:nvSpPr>
          <p:cNvPr id="9" name="Subtitle 8"/>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7813"/>
            <a:ext cx="8360229" cy="1139825"/>
          </a:xfrm>
        </p:spPr>
        <p:txBody>
          <a:bodyPr/>
          <a:lstStyle/>
          <a:p>
            <a:r>
              <a:rPr lang="en-US" dirty="0" smtClean="0"/>
              <a:t>Goal and Scope</a:t>
            </a:r>
            <a:endParaRPr lang="en-US" dirty="0"/>
          </a:p>
        </p:txBody>
      </p:sp>
      <p:sp>
        <p:nvSpPr>
          <p:cNvPr id="6" name="Content Placeholder 5"/>
          <p:cNvSpPr>
            <a:spLocks noGrp="1"/>
          </p:cNvSpPr>
          <p:nvPr>
            <p:ph idx="1"/>
          </p:nvPr>
        </p:nvSpPr>
        <p:spPr/>
        <p:txBody>
          <a:bodyPr/>
          <a:lstStyle/>
          <a:p>
            <a:r>
              <a:rPr lang="en-US" dirty="0" smtClean="0"/>
              <a:t>Investigate the role of thermal mass in reducing carbon emissions</a:t>
            </a:r>
          </a:p>
          <a:p>
            <a:pPr lvl="0"/>
            <a:r>
              <a:rPr lang="en-US" dirty="0" smtClean="0"/>
              <a:t>Quantify energy advantages of concrete due to thermal mass</a:t>
            </a:r>
          </a:p>
          <a:p>
            <a:pPr lvl="0"/>
            <a:r>
              <a:rPr lang="en-US" dirty="0" smtClean="0"/>
              <a:t>Identify potential areas for improvement in life cycle emissions</a:t>
            </a:r>
          </a:p>
          <a:p>
            <a:endParaRPr lang="en-US" dirty="0"/>
          </a:p>
        </p:txBody>
      </p:sp>
      <p:sp>
        <p:nvSpPr>
          <p:cNvPr id="3" name="Content Placeholder 2"/>
          <p:cNvSpPr txBox="1">
            <a:spLocks/>
          </p:cNvSpPr>
          <p:nvPr/>
        </p:nvSpPr>
        <p:spPr bwMode="auto">
          <a:xfrm>
            <a:off x="535152" y="1081361"/>
            <a:ext cx="8356600" cy="4594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69925" marR="0" lvl="1" indent="-325438" algn="l" defTabSz="914400" rtl="0" eaLnBrk="1" fontAlgn="base" latinLnBrk="0" hangingPunct="1">
              <a:lnSpc>
                <a:spcPct val="100000"/>
              </a:lnSpc>
              <a:spcBef>
                <a:spcPct val="20000"/>
              </a:spcBef>
              <a:spcAft>
                <a:spcPct val="0"/>
              </a:spcAft>
              <a:buClr>
                <a:schemeClr val="accent2"/>
              </a:buClr>
              <a:buSzPct val="60000"/>
              <a:buFont typeface="Wingdings" pitchFamily="2" charset="2"/>
              <a:buNone/>
              <a:tabLst/>
              <a:defRPr/>
            </a:pPr>
            <a:endParaRPr kumimoji="0" lang="en-US" sz="2600" b="0" i="0" u="none" strike="noStrike" kern="0" cap="none" spc="0" normalizeH="0" baseline="0" noProof="0" dirty="0" smtClean="0">
              <a:ln>
                <a:noFill/>
              </a:ln>
              <a:solidFill>
                <a:schemeClr val="tx1"/>
              </a:solidFill>
              <a:effectLst/>
              <a:uLnTx/>
              <a:uFillTx/>
              <a:latin typeface="+mn-lt"/>
              <a:cs typeface="+mn-cs"/>
            </a:endParaRPr>
          </a:p>
          <a:p>
            <a:pPr marL="669925" marR="0" lvl="1" indent="-325438" algn="l" defTabSz="914400" rtl="0" eaLnBrk="1" fontAlgn="base" latinLnBrk="0" hangingPunct="1">
              <a:lnSpc>
                <a:spcPct val="100000"/>
              </a:lnSpc>
              <a:spcBef>
                <a:spcPct val="20000"/>
              </a:spcBef>
              <a:spcAft>
                <a:spcPct val="0"/>
              </a:spcAft>
              <a:buClr>
                <a:schemeClr val="accent2"/>
              </a:buClr>
              <a:buSzPct val="60000"/>
              <a:buFont typeface="Wingdings" pitchFamily="2" charset="2"/>
              <a:buNone/>
              <a:tabLst/>
              <a:defRPr/>
            </a:pPr>
            <a:endParaRPr kumimoji="0" lang="en-US" sz="2600" b="0" i="0" u="none" strike="noStrike" kern="0" cap="none" spc="0" normalizeH="0" baseline="0" noProof="0" dirty="0" smtClean="0">
              <a:ln>
                <a:noFill/>
              </a:ln>
              <a:solidFill>
                <a:schemeClr val="tx1"/>
              </a:solidFill>
              <a:effectLst/>
              <a:uLnTx/>
              <a:uFillTx/>
              <a:latin typeface="+mn-lt"/>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LCA Model</a:t>
            </a:r>
            <a:endParaRPr lang="en-US" dirty="0"/>
          </a:p>
        </p:txBody>
      </p:sp>
      <p:sp>
        <p:nvSpPr>
          <p:cNvPr id="4" name="Content Placeholder 3"/>
          <p:cNvSpPr>
            <a:spLocks noGrp="1"/>
          </p:cNvSpPr>
          <p:nvPr>
            <p:ph idx="1"/>
          </p:nvPr>
        </p:nvSpPr>
        <p:spPr/>
        <p:txBody>
          <a:bodyPr/>
          <a:lstStyle/>
          <a:p>
            <a:r>
              <a:rPr lang="en-US" sz="3200" kern="1200" dirty="0" err="1" smtClean="0"/>
              <a:t>GaBi</a:t>
            </a:r>
            <a:r>
              <a:rPr lang="en-US" sz="3200" kern="1200" dirty="0" smtClean="0"/>
              <a:t> software to conduct the LCA</a:t>
            </a:r>
          </a:p>
          <a:p>
            <a:r>
              <a:rPr lang="en-US" sz="3200" kern="1200" dirty="0" err="1" smtClean="0"/>
              <a:t>EnergyPlus</a:t>
            </a:r>
            <a:r>
              <a:rPr lang="en-US" sz="3200" kern="1200" dirty="0" smtClean="0"/>
              <a:t> for energy simulations, and.</a:t>
            </a:r>
          </a:p>
          <a:p>
            <a:endParaRPr lang="en-US" dirty="0"/>
          </a:p>
        </p:txBody>
      </p:sp>
      <p:pic>
        <p:nvPicPr>
          <p:cNvPr id="5" name="Picture 2" descr="http://www.themullercompany.com/img/product/SantanaTower_Big1.jpg"/>
          <p:cNvPicPr>
            <a:picLocks noChangeAspect="1" noChangeArrowheads="1"/>
          </p:cNvPicPr>
          <p:nvPr/>
        </p:nvPicPr>
        <p:blipFill>
          <a:blip r:embed="rId3" cstate="screen"/>
          <a:srcRect/>
          <a:stretch>
            <a:fillRect/>
          </a:stretch>
        </p:blipFill>
        <p:spPr bwMode="auto">
          <a:xfrm>
            <a:off x="2468130" y="3033732"/>
            <a:ext cx="3968506" cy="3452601"/>
          </a:xfrm>
          <a:prstGeom prst="rect">
            <a:avLst/>
          </a:prstGeom>
          <a:noFill/>
          <a:ln>
            <a:solidFill>
              <a:schemeClr val="tx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Boundaries</a:t>
            </a:r>
            <a:endParaRPr lang="en-US" dirty="0"/>
          </a:p>
        </p:txBody>
      </p:sp>
      <p:pic>
        <p:nvPicPr>
          <p:cNvPr id="6" name="Content Placeholder 5" descr="System Boundries for Commercial Building.jpg"/>
          <p:cNvPicPr>
            <a:picLocks noGrp="1" noChangeAspect="1"/>
          </p:cNvPicPr>
          <p:nvPr>
            <p:ph idx="1"/>
          </p:nvPr>
        </p:nvPicPr>
        <p:blipFill>
          <a:blip r:embed="rId3" cstate="print"/>
          <a:srcRect l="5646" t="13347" r="8814" b="22351"/>
          <a:stretch>
            <a:fillRect/>
          </a:stretch>
        </p:blipFill>
        <p:spPr>
          <a:xfrm>
            <a:off x="649284" y="1509825"/>
            <a:ext cx="7845432" cy="4423144"/>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Functional Unit</a:t>
            </a:r>
            <a:endParaRPr lang="en-US" dirty="0"/>
          </a:p>
        </p:txBody>
      </p:sp>
      <p:pic>
        <p:nvPicPr>
          <p:cNvPr id="5" name="Picture 4" descr="CB_1.jpg"/>
          <p:cNvPicPr>
            <a:picLocks noChangeAspect="1"/>
          </p:cNvPicPr>
          <p:nvPr/>
        </p:nvPicPr>
        <p:blipFill>
          <a:blip r:embed="rId3" cstate="print"/>
          <a:stretch>
            <a:fillRect/>
          </a:stretch>
        </p:blipFill>
        <p:spPr>
          <a:xfrm>
            <a:off x="2105247" y="1312564"/>
            <a:ext cx="4890977" cy="3356433"/>
          </a:xfrm>
          <a:prstGeom prst="rect">
            <a:avLst/>
          </a:prstGeom>
          <a:ln>
            <a:solidFill>
              <a:schemeClr val="tx1"/>
            </a:solidFill>
          </a:ln>
        </p:spPr>
      </p:pic>
      <p:pic>
        <p:nvPicPr>
          <p:cNvPr id="8" name="Picture 2"/>
          <p:cNvPicPr>
            <a:picLocks noChangeAspect="1" noChangeArrowheads="1"/>
          </p:cNvPicPr>
          <p:nvPr/>
        </p:nvPicPr>
        <p:blipFill>
          <a:blip r:embed="rId4" cstate="screen"/>
          <a:srcRect/>
          <a:stretch>
            <a:fillRect/>
          </a:stretch>
        </p:blipFill>
        <p:spPr bwMode="auto">
          <a:xfrm>
            <a:off x="5667375" y="4501482"/>
            <a:ext cx="2944998" cy="20162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4"/>
          <p:cNvPicPr>
            <a:picLocks noChangeAspect="1" noChangeArrowheads="1"/>
          </p:cNvPicPr>
          <p:nvPr/>
        </p:nvPicPr>
        <p:blipFill>
          <a:blip r:embed="rId5" cstate="screen"/>
          <a:srcRect/>
          <a:stretch>
            <a:fillRect/>
          </a:stretch>
        </p:blipFill>
        <p:spPr bwMode="auto">
          <a:xfrm>
            <a:off x="680483" y="4574803"/>
            <a:ext cx="3062177" cy="19952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 Placeholder 3"/>
          <p:cNvSpPr txBox="1">
            <a:spLocks/>
          </p:cNvSpPr>
          <p:nvPr/>
        </p:nvSpPr>
        <p:spPr bwMode="auto">
          <a:xfrm>
            <a:off x="425302" y="5821134"/>
            <a:ext cx="2232837" cy="6397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defRPr/>
            </a:pPr>
            <a:r>
              <a:rPr kumimoji="0" lang="en-US" sz="2400" b="1" i="0" u="none" strike="noStrike" kern="0" cap="none" spc="0" normalizeH="0" baseline="0" noProof="0" dirty="0" smtClean="0">
                <a:ln>
                  <a:noFill/>
                </a:ln>
                <a:solidFill>
                  <a:schemeClr val="bg1"/>
                </a:solidFill>
                <a:effectLst/>
                <a:uLnTx/>
                <a:uFillTx/>
                <a:latin typeface="+mn-lt"/>
                <a:ea typeface="+mn-ea"/>
                <a:cs typeface="+mn-cs"/>
              </a:rPr>
              <a:t>Phoenix</a:t>
            </a:r>
          </a:p>
        </p:txBody>
      </p:sp>
      <p:sp>
        <p:nvSpPr>
          <p:cNvPr id="7" name="Text Placeholder 5"/>
          <p:cNvSpPr txBox="1">
            <a:spLocks/>
          </p:cNvSpPr>
          <p:nvPr/>
        </p:nvSpPr>
        <p:spPr bwMode="auto">
          <a:xfrm>
            <a:off x="5387841" y="5778603"/>
            <a:ext cx="2118748" cy="6397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defRPr/>
            </a:pPr>
            <a:r>
              <a:rPr kumimoji="0" lang="en-US" sz="2400" b="1" i="0" u="none" strike="noStrike" kern="0" cap="none" spc="0" normalizeH="0" baseline="0" noProof="0" dirty="0" smtClean="0">
                <a:ln>
                  <a:noFill/>
                </a:ln>
                <a:solidFill>
                  <a:schemeClr val="bg1"/>
                </a:solidFill>
                <a:effectLst/>
                <a:uLnTx/>
                <a:uFillTx/>
                <a:latin typeface="+mn-lt"/>
                <a:ea typeface="+mn-ea"/>
                <a:cs typeface="+mn-cs"/>
              </a:rPr>
              <a:t>Chicago</a:t>
            </a:r>
          </a:p>
        </p:txBody>
      </p:sp>
      <p:sp>
        <p:nvSpPr>
          <p:cNvPr id="10" name="TextBox 9"/>
          <p:cNvSpPr txBox="1"/>
          <p:nvPr/>
        </p:nvSpPr>
        <p:spPr>
          <a:xfrm>
            <a:off x="850604" y="1850067"/>
            <a:ext cx="1850066" cy="83099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400" b="1" dirty="0" smtClean="0"/>
              <a:t>12 stories</a:t>
            </a:r>
          </a:p>
          <a:p>
            <a:r>
              <a:rPr lang="en-US" sz="2400" b="1" dirty="0" smtClean="0"/>
              <a:t>498,590 ft</a:t>
            </a:r>
            <a:r>
              <a:rPr lang="en-US" sz="2400" b="1" baseline="30000" dirty="0" smtClean="0"/>
              <a:t>2</a:t>
            </a:r>
          </a:p>
        </p:txBody>
      </p:sp>
      <p:sp>
        <p:nvSpPr>
          <p:cNvPr id="11" name="TextBox 10"/>
          <p:cNvSpPr txBox="1"/>
          <p:nvPr/>
        </p:nvSpPr>
        <p:spPr>
          <a:xfrm>
            <a:off x="6702055" y="1896142"/>
            <a:ext cx="1850066" cy="83099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400" b="1" dirty="0" smtClean="0"/>
              <a:t>Concrete</a:t>
            </a:r>
          </a:p>
          <a:p>
            <a:r>
              <a:rPr lang="en-US" sz="2400" b="1" dirty="0" smtClean="0"/>
              <a:t>Steel</a:t>
            </a:r>
            <a:endParaRPr lang="en-US" sz="2400" b="1" baseline="300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Life Cycle Inventory Data</a:t>
            </a:r>
            <a:endParaRPr lang="en-US" dirty="0"/>
          </a:p>
        </p:txBody>
      </p:sp>
      <p:sp>
        <p:nvSpPr>
          <p:cNvPr id="4" name="Content Placeholder 3"/>
          <p:cNvSpPr>
            <a:spLocks noGrp="1"/>
          </p:cNvSpPr>
          <p:nvPr>
            <p:ph idx="1"/>
          </p:nvPr>
        </p:nvSpPr>
        <p:spPr/>
        <p:txBody>
          <a:bodyPr/>
          <a:lstStyle/>
          <a:p>
            <a:r>
              <a:rPr lang="en-US" dirty="0" smtClean="0"/>
              <a:t>Databases collected by PE International</a:t>
            </a:r>
          </a:p>
          <a:p>
            <a:r>
              <a:rPr lang="en-US" dirty="0" smtClean="0"/>
              <a:t>U.S. Life Cycle Inventory database (USLCI)</a:t>
            </a:r>
          </a:p>
          <a:p>
            <a:r>
              <a:rPr lang="en-US" dirty="0" smtClean="0"/>
              <a:t>Portland Cement Association (PCA)</a:t>
            </a:r>
          </a:p>
          <a:p>
            <a:r>
              <a:rPr lang="en-US" dirty="0" smtClean="0"/>
              <a:t>World Steel (USLCI 2009)</a:t>
            </a:r>
          </a:p>
          <a:p>
            <a:r>
              <a:rPr lang="en-US" dirty="0" smtClean="0"/>
              <a:t>Manufacturers</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Cycle Duration </a:t>
            </a:r>
            <a:endParaRPr lang="en-US" dirty="0"/>
          </a:p>
        </p:txBody>
      </p:sp>
      <p:sp>
        <p:nvSpPr>
          <p:cNvPr id="3" name="Content Placeholder 2"/>
          <p:cNvSpPr>
            <a:spLocks noGrp="1"/>
          </p:cNvSpPr>
          <p:nvPr>
            <p:ph idx="1"/>
          </p:nvPr>
        </p:nvSpPr>
        <p:spPr/>
        <p:txBody>
          <a:bodyPr/>
          <a:lstStyle/>
          <a:p>
            <a:r>
              <a:rPr lang="en-US" dirty="0" smtClean="0"/>
              <a:t>Operating energy for 60-year life cycle</a:t>
            </a:r>
          </a:p>
          <a:p>
            <a:endParaRPr lang="en-US" dirty="0" smtClean="0"/>
          </a:p>
          <a:p>
            <a:r>
              <a:rPr lang="en-US" dirty="0" smtClean="0"/>
              <a:t>Global warming potential (CO</a:t>
            </a:r>
            <a:r>
              <a:rPr lang="en-US" baseline="-25000" dirty="0" smtClean="0"/>
              <a:t>2</a:t>
            </a:r>
            <a:r>
              <a:rPr lang="en-US" dirty="0" smtClean="0"/>
              <a:t>e) quantified for several purposes</a:t>
            </a:r>
          </a:p>
          <a:p>
            <a:pPr lvl="1"/>
            <a:r>
              <a:rPr lang="en-US" dirty="0" smtClean="0"/>
              <a:t>Benchmarking emissions of current construction practices</a:t>
            </a:r>
          </a:p>
          <a:p>
            <a:pPr lvl="1"/>
            <a:r>
              <a:rPr lang="en-US" dirty="0" smtClean="0"/>
              <a:t>Comparing impacts of concrete versus steel</a:t>
            </a:r>
          </a:p>
          <a:p>
            <a:pPr lvl="1"/>
            <a:r>
              <a:rPr lang="en-US" dirty="0" smtClean="0"/>
              <a:t>Understand relative magnitude of relative impacts of different life cycle phases</a:t>
            </a:r>
          </a:p>
          <a:p>
            <a:pPr lvl="1"/>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a:t>
            </a:r>
            <a:endParaRPr lang="en-US" dirty="0"/>
          </a:p>
        </p:txBody>
      </p:sp>
      <p:graphicFrame>
        <p:nvGraphicFramePr>
          <p:cNvPr id="6" name="Content Placeholder 5"/>
          <p:cNvGraphicFramePr>
            <a:graphicFrameLocks noGrp="1"/>
          </p:cNvGraphicFramePr>
          <p:nvPr>
            <p:ph idx="1"/>
          </p:nvPr>
        </p:nvGraphicFramePr>
        <p:xfrm>
          <a:off x="457200" y="1543050"/>
          <a:ext cx="8229600" cy="45307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Embodied Emissions</a:t>
            </a:r>
            <a:endParaRPr lang="en-US" dirty="0"/>
          </a:p>
        </p:txBody>
      </p:sp>
      <p:pic>
        <p:nvPicPr>
          <p:cNvPr id="7" name="Picture 6" descr="Embodied global warming potential commercial buildings.jpg"/>
          <p:cNvPicPr>
            <a:picLocks noChangeAspect="1"/>
          </p:cNvPicPr>
          <p:nvPr/>
        </p:nvPicPr>
        <p:blipFill>
          <a:blip r:embed="rId3" cstate="print"/>
          <a:srcRect l="4687" t="12917" r="4688" b="6667"/>
          <a:stretch>
            <a:fillRect/>
          </a:stretch>
        </p:blipFill>
        <p:spPr>
          <a:xfrm>
            <a:off x="428625" y="1200150"/>
            <a:ext cx="8286750" cy="551497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Energy</a:t>
            </a:r>
            <a:endParaRPr lang="en-US" dirty="0"/>
          </a:p>
        </p:txBody>
      </p:sp>
      <p:pic>
        <p:nvPicPr>
          <p:cNvPr id="3" name="Picture 2" descr="Energy Intensity of Commericial Buildings.jpg"/>
          <p:cNvPicPr>
            <a:picLocks noChangeAspect="1"/>
          </p:cNvPicPr>
          <p:nvPr/>
        </p:nvPicPr>
        <p:blipFill>
          <a:blip r:embed="rId3" cstate="print"/>
          <a:srcRect l="1661" t="2555" r="1752" b="1855"/>
          <a:stretch>
            <a:fillRect/>
          </a:stretch>
        </p:blipFill>
        <p:spPr>
          <a:xfrm>
            <a:off x="342900" y="1191985"/>
            <a:ext cx="8605157" cy="553394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Cycle Emissions (60 years)</a:t>
            </a:r>
            <a:endParaRPr lang="en-US" dirty="0"/>
          </a:p>
        </p:txBody>
      </p:sp>
      <p:pic>
        <p:nvPicPr>
          <p:cNvPr id="7" name="Content Placeholder 6" descr="GWP for 60 year life cycle of commercial building V4.jpg"/>
          <p:cNvPicPr>
            <a:picLocks noGrp="1" noChangeAspect="1"/>
          </p:cNvPicPr>
          <p:nvPr>
            <p:ph idx="1"/>
          </p:nvPr>
        </p:nvPicPr>
        <p:blipFill>
          <a:blip r:embed="rId3" cstate="print"/>
          <a:srcRect l="26429" t="9524" r="22143" b="10159"/>
          <a:stretch>
            <a:fillRect/>
          </a:stretch>
        </p:blipFill>
        <p:spPr>
          <a:xfrm>
            <a:off x="2070090" y="976450"/>
            <a:ext cx="5021376" cy="588155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MIT Concrete Sustainability Hub</a:t>
            </a:r>
          </a:p>
        </p:txBody>
      </p:sp>
      <p:sp>
        <p:nvSpPr>
          <p:cNvPr id="7171" name="Content Placeholder 2"/>
          <p:cNvSpPr>
            <a:spLocks noGrp="1"/>
          </p:cNvSpPr>
          <p:nvPr>
            <p:ph idx="1"/>
          </p:nvPr>
        </p:nvSpPr>
        <p:spPr/>
        <p:txBody>
          <a:bodyPr/>
          <a:lstStyle/>
          <a:p>
            <a:r>
              <a:rPr lang="en-US" dirty="0" smtClean="0"/>
              <a:t>$10 million investment over 5 years</a:t>
            </a:r>
          </a:p>
          <a:p>
            <a:r>
              <a:rPr lang="en-US" dirty="0" smtClean="0"/>
              <a:t>Funded equally by RMCREF &amp; PCA</a:t>
            </a:r>
          </a:p>
          <a:p>
            <a:r>
              <a:rPr lang="en-US" dirty="0" smtClean="0"/>
              <a:t>NRMCA providing technical support and guidance</a:t>
            </a:r>
          </a:p>
          <a:p>
            <a:r>
              <a:rPr lang="en-US" dirty="0" smtClean="0"/>
              <a:t>NRMCA and state associations to play a critical role in the technology transfer</a:t>
            </a:r>
          </a:p>
          <a:p>
            <a:endParaRPr lang="en-US" dirty="0" smtClean="0"/>
          </a:p>
          <a:p>
            <a:endParaRPr lang="en-US" dirty="0" smtClean="0"/>
          </a:p>
        </p:txBody>
      </p:sp>
      <p:pic>
        <p:nvPicPr>
          <p:cNvPr id="7" name="Picture 9" descr="RMCREF New Logo Black.jpg"/>
          <p:cNvPicPr>
            <a:picLocks noChangeAspect="1"/>
          </p:cNvPicPr>
          <p:nvPr/>
        </p:nvPicPr>
        <p:blipFill>
          <a:blip r:embed="rId3" cstate="print"/>
          <a:srcRect/>
          <a:stretch>
            <a:fillRect/>
          </a:stretch>
        </p:blipFill>
        <p:spPr bwMode="auto">
          <a:xfrm>
            <a:off x="7239000" y="5029200"/>
            <a:ext cx="1066800" cy="1066800"/>
          </a:xfrm>
          <a:prstGeom prst="rect">
            <a:avLst/>
          </a:prstGeom>
          <a:noFill/>
          <a:ln w="9525">
            <a:noFill/>
            <a:miter lim="800000"/>
            <a:headEnd/>
            <a:tailEnd/>
          </a:ln>
        </p:spPr>
      </p:pic>
      <p:pic>
        <p:nvPicPr>
          <p:cNvPr id="8" name="Picture 10" descr="BSC_RGB.jpg"/>
          <p:cNvPicPr>
            <a:picLocks noChangeAspect="1"/>
          </p:cNvPicPr>
          <p:nvPr/>
        </p:nvPicPr>
        <p:blipFill>
          <a:blip r:embed="rId4" cstate="print"/>
          <a:srcRect/>
          <a:stretch>
            <a:fillRect/>
          </a:stretch>
        </p:blipFill>
        <p:spPr bwMode="auto">
          <a:xfrm>
            <a:off x="4838700" y="5120183"/>
            <a:ext cx="2217737" cy="10013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Cycle Emissions (75 years)</a:t>
            </a:r>
            <a:endParaRPr lang="en-US" dirty="0"/>
          </a:p>
        </p:txBody>
      </p:sp>
      <p:pic>
        <p:nvPicPr>
          <p:cNvPr id="7" name="Content Placeholder 6" descr="GWP for 75-year life cycle.jpg"/>
          <p:cNvPicPr>
            <a:picLocks noGrp="1" noChangeAspect="1"/>
          </p:cNvPicPr>
          <p:nvPr>
            <p:ph idx="1"/>
          </p:nvPr>
        </p:nvPicPr>
        <p:blipFill>
          <a:blip r:embed="rId3"/>
          <a:srcRect l="23781" t="8830" r="25403" b="10802"/>
          <a:stretch>
            <a:fillRect/>
          </a:stretch>
        </p:blipFill>
        <p:spPr>
          <a:xfrm>
            <a:off x="1877787" y="1001606"/>
            <a:ext cx="5257800" cy="57421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Variation</a:t>
            </a:r>
            <a:endParaRPr lang="en-US" dirty="0"/>
          </a:p>
        </p:txBody>
      </p:sp>
      <p:sp>
        <p:nvSpPr>
          <p:cNvPr id="3" name="Content Placeholder 2"/>
          <p:cNvSpPr>
            <a:spLocks noGrp="1"/>
          </p:cNvSpPr>
          <p:nvPr>
            <p:ph idx="1"/>
          </p:nvPr>
        </p:nvSpPr>
        <p:spPr/>
        <p:txBody>
          <a:bodyPr/>
          <a:lstStyle/>
          <a:p>
            <a:r>
              <a:rPr lang="en-US" sz="3200" kern="1200" dirty="0" smtClean="0"/>
              <a:t>Has significant impact on the life cycle</a:t>
            </a:r>
          </a:p>
          <a:p>
            <a:r>
              <a:rPr lang="en-US" sz="3200" kern="1200" dirty="0" smtClean="0"/>
              <a:t>Assuming 60-year lifetime</a:t>
            </a:r>
          </a:p>
          <a:p>
            <a:pPr lvl="1"/>
            <a:r>
              <a:rPr lang="en-US" sz="2800" kern="1200" dirty="0" smtClean="0"/>
              <a:t>Difference in GWP between Chicago and Phoenix is approximately 23%</a:t>
            </a:r>
          </a:p>
          <a:p>
            <a:pPr lvl="1"/>
            <a:r>
              <a:rPr lang="en-US" sz="2800" kern="1200" dirty="0" smtClean="0"/>
              <a:t>Transportation distances are negligible over the total life cycle</a:t>
            </a:r>
          </a:p>
          <a:p>
            <a:pPr lvl="1"/>
            <a:r>
              <a:rPr lang="en-US" sz="2800" kern="1200" dirty="0" smtClean="0"/>
              <a:t>HVAC have 15% impact in the operational energy use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Reductions: Structural System</a:t>
            </a:r>
            <a:endParaRPr lang="en-US" dirty="0"/>
          </a:p>
        </p:txBody>
      </p:sp>
      <p:sp>
        <p:nvSpPr>
          <p:cNvPr id="3" name="Content Placeholder 2"/>
          <p:cNvSpPr>
            <a:spLocks noGrp="1"/>
          </p:cNvSpPr>
          <p:nvPr>
            <p:ph idx="1"/>
          </p:nvPr>
        </p:nvSpPr>
        <p:spPr/>
        <p:txBody>
          <a:bodyPr>
            <a:normAutofit/>
          </a:bodyPr>
          <a:lstStyle/>
          <a:p>
            <a:r>
              <a:rPr lang="en-US" sz="3200" kern="1200" dirty="0" smtClean="0">
                <a:latin typeface="Arial" charset="0"/>
                <a:cs typeface="Arial" charset="0"/>
              </a:rPr>
              <a:t>Recommendations made to reduce GWP</a:t>
            </a:r>
          </a:p>
          <a:p>
            <a:r>
              <a:rPr lang="en-US" sz="3200" kern="1200" dirty="0" smtClean="0"/>
              <a:t>GWP could change slightly if different structural systems were implemented</a:t>
            </a:r>
          </a:p>
          <a:p>
            <a:pPr lvl="1"/>
            <a:r>
              <a:rPr lang="en-US" sz="2800" kern="1200" dirty="0" smtClean="0"/>
              <a:t>Change GWP by a small percentage</a:t>
            </a:r>
          </a:p>
          <a:p>
            <a:pPr lvl="1"/>
            <a:r>
              <a:rPr lang="en-US" sz="2800" kern="1200" dirty="0" smtClean="0">
                <a:latin typeface="Arial" charset="0"/>
                <a:cs typeface="Arial" charset="0"/>
              </a:rPr>
              <a:t>GWP would still be similar to steel frame</a:t>
            </a:r>
          </a:p>
          <a:p>
            <a:endParaRPr lang="en-US" sz="3200" kern="1200" dirty="0" smtClean="0">
              <a:latin typeface="Arial" charset="0"/>
              <a:cs typeface="Arial" charset="0"/>
            </a:endParaRPr>
          </a:p>
          <a:p>
            <a:pPr>
              <a:buNone/>
            </a:pPr>
            <a:endParaRPr lang="en-US" sz="3200" kern="1200" dirty="0" smtClean="0">
              <a:latin typeface="Arial" charset="0"/>
              <a:cs typeface="Arial" charset="0"/>
            </a:endParaRPr>
          </a:p>
        </p:txBody>
      </p:sp>
      <p:pic>
        <p:nvPicPr>
          <p:cNvPr id="4" name="Picture 6" descr="Banded beam system"/>
          <p:cNvPicPr>
            <a:picLocks noChangeAspect="1" noChangeArrowheads="1"/>
          </p:cNvPicPr>
          <p:nvPr/>
        </p:nvPicPr>
        <p:blipFill>
          <a:blip r:embed="rId3" cstate="screen"/>
          <a:srcRect/>
          <a:stretch>
            <a:fillRect/>
          </a:stretch>
        </p:blipFill>
        <p:spPr bwMode="auto">
          <a:xfrm>
            <a:off x="6172202" y="4767938"/>
            <a:ext cx="2530929" cy="1420585"/>
          </a:xfrm>
          <a:prstGeom prst="rect">
            <a:avLst/>
          </a:prstGeom>
          <a:noFill/>
          <a:ln w="19050">
            <a:solidFill>
              <a:schemeClr val="tx1"/>
            </a:solidFill>
            <a:miter lim="800000"/>
            <a:headEnd/>
            <a:tailEnd/>
          </a:ln>
        </p:spPr>
      </p:pic>
      <p:pic>
        <p:nvPicPr>
          <p:cNvPr id="5" name="Picture 3" descr="Flat plate"/>
          <p:cNvPicPr>
            <a:picLocks noChangeAspect="1" noChangeArrowheads="1"/>
          </p:cNvPicPr>
          <p:nvPr/>
        </p:nvPicPr>
        <p:blipFill>
          <a:blip r:embed="rId4" cstate="print"/>
          <a:srcRect/>
          <a:stretch>
            <a:fillRect/>
          </a:stretch>
        </p:blipFill>
        <p:spPr bwMode="auto">
          <a:xfrm>
            <a:off x="451760" y="4767938"/>
            <a:ext cx="2467427" cy="1387928"/>
          </a:xfrm>
          <a:prstGeom prst="rect">
            <a:avLst/>
          </a:prstGeom>
          <a:noFill/>
          <a:ln w="19050">
            <a:solidFill>
              <a:schemeClr val="tx1"/>
            </a:solidFill>
            <a:miter lim="800000"/>
            <a:headEnd/>
            <a:tailEnd/>
          </a:ln>
        </p:spPr>
      </p:pic>
      <p:pic>
        <p:nvPicPr>
          <p:cNvPr id="6" name="Picture 6" descr="Wide-module joist"/>
          <p:cNvPicPr>
            <a:picLocks noChangeAspect="1" noChangeArrowheads="1"/>
          </p:cNvPicPr>
          <p:nvPr/>
        </p:nvPicPr>
        <p:blipFill>
          <a:blip r:embed="rId5" cstate="screen"/>
          <a:srcRect/>
          <a:stretch>
            <a:fillRect/>
          </a:stretch>
        </p:blipFill>
        <p:spPr bwMode="auto">
          <a:xfrm>
            <a:off x="3320144" y="4751609"/>
            <a:ext cx="2492828" cy="1420284"/>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Reductions: Mix Design</a:t>
            </a:r>
            <a:endParaRPr lang="en-US" dirty="0"/>
          </a:p>
        </p:txBody>
      </p:sp>
      <p:sp>
        <p:nvSpPr>
          <p:cNvPr id="3" name="Content Placeholder 2"/>
          <p:cNvSpPr>
            <a:spLocks noGrp="1"/>
          </p:cNvSpPr>
          <p:nvPr>
            <p:ph idx="1"/>
          </p:nvPr>
        </p:nvSpPr>
        <p:spPr/>
        <p:txBody>
          <a:bodyPr>
            <a:normAutofit lnSpcReduction="10000"/>
          </a:bodyPr>
          <a:lstStyle/>
          <a:p>
            <a:r>
              <a:rPr lang="en-US" sz="3200" kern="1200" dirty="0" smtClean="0">
                <a:latin typeface="Arial" charset="0"/>
                <a:cs typeface="Arial" charset="0"/>
              </a:rPr>
              <a:t>More efficient mix designs</a:t>
            </a:r>
          </a:p>
          <a:p>
            <a:r>
              <a:rPr lang="en-US" sz="3200" kern="1200" dirty="0" smtClean="0">
                <a:latin typeface="Arial" charset="0"/>
                <a:cs typeface="Arial" charset="0"/>
              </a:rPr>
              <a:t>Increased use of SCMs</a:t>
            </a:r>
          </a:p>
          <a:p>
            <a:pPr lvl="1"/>
            <a:r>
              <a:rPr lang="en-US" sz="2800" kern="1200" dirty="0" smtClean="0">
                <a:latin typeface="Arial" charset="0"/>
                <a:cs typeface="Arial" charset="0"/>
              </a:rPr>
              <a:t>Fly ash</a:t>
            </a:r>
          </a:p>
          <a:p>
            <a:pPr lvl="1"/>
            <a:r>
              <a:rPr lang="en-US" sz="2800" kern="1200" dirty="0" smtClean="0">
                <a:latin typeface="Arial" charset="0"/>
                <a:cs typeface="Arial" charset="0"/>
              </a:rPr>
              <a:t>Slag cement</a:t>
            </a:r>
          </a:p>
          <a:p>
            <a:pPr lvl="1"/>
            <a:r>
              <a:rPr lang="en-US" sz="2800" kern="1200" dirty="0" smtClean="0">
                <a:latin typeface="Arial" charset="0"/>
                <a:cs typeface="Arial" charset="0"/>
              </a:rPr>
              <a:t>Silica Fume</a:t>
            </a:r>
          </a:p>
          <a:p>
            <a:r>
              <a:rPr lang="en-US" sz="3200" kern="1200" dirty="0" smtClean="0">
                <a:latin typeface="Arial" charset="0"/>
                <a:cs typeface="Arial" charset="0"/>
              </a:rPr>
              <a:t>Increasing fly ash from 10% to 25%</a:t>
            </a:r>
          </a:p>
          <a:p>
            <a:r>
              <a:rPr lang="en-US" sz="3200" kern="1200" dirty="0" smtClean="0">
                <a:latin typeface="Arial" charset="0"/>
                <a:cs typeface="Arial" charset="0"/>
              </a:rPr>
              <a:t>Decrease pre-use embodied GWP 4.3%</a:t>
            </a:r>
          </a:p>
          <a:p>
            <a:r>
              <a:rPr lang="en-US" sz="3200" kern="1200" dirty="0" smtClean="0">
                <a:latin typeface="Arial" charset="0"/>
                <a:cs typeface="Arial" charset="0"/>
              </a:rPr>
              <a:t>0.18-0.25% reduction of total GWP for 60-year life span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Reductions: Lighting Controls</a:t>
            </a:r>
            <a:endParaRPr lang="en-US" dirty="0"/>
          </a:p>
        </p:txBody>
      </p:sp>
      <p:sp>
        <p:nvSpPr>
          <p:cNvPr id="3" name="Content Placeholder 2"/>
          <p:cNvSpPr>
            <a:spLocks noGrp="1"/>
          </p:cNvSpPr>
          <p:nvPr>
            <p:ph sz="half" idx="1"/>
          </p:nvPr>
        </p:nvSpPr>
        <p:spPr/>
        <p:txBody>
          <a:bodyPr/>
          <a:lstStyle/>
          <a:p>
            <a:r>
              <a:rPr lang="en-US" dirty="0" smtClean="0"/>
              <a:t>Strategies studied:</a:t>
            </a:r>
          </a:p>
          <a:p>
            <a:pPr lvl="1"/>
            <a:r>
              <a:rPr lang="en-US" dirty="0" smtClean="0"/>
              <a:t>Façade systems</a:t>
            </a:r>
          </a:p>
          <a:p>
            <a:pPr lvl="1"/>
            <a:r>
              <a:rPr lang="en-US" dirty="0" smtClean="0"/>
              <a:t>Shading systems</a:t>
            </a:r>
          </a:p>
          <a:p>
            <a:pPr lvl="1"/>
            <a:r>
              <a:rPr lang="en-US" dirty="0" smtClean="0"/>
              <a:t>Building massing</a:t>
            </a:r>
          </a:p>
          <a:p>
            <a:r>
              <a:rPr lang="en-US" dirty="0" err="1" smtClean="0"/>
              <a:t>Daylighting</a:t>
            </a:r>
            <a:r>
              <a:rPr lang="en-US" dirty="0" smtClean="0"/>
              <a:t> yielded greatest reductions</a:t>
            </a:r>
          </a:p>
          <a:p>
            <a:r>
              <a:rPr lang="en-US" dirty="0" smtClean="0"/>
              <a:t>71% in perimeter zone lighting by using sensors and dimmers</a:t>
            </a:r>
          </a:p>
          <a:p>
            <a:endParaRPr lang="en-US" dirty="0"/>
          </a:p>
        </p:txBody>
      </p:sp>
      <p:pic>
        <p:nvPicPr>
          <p:cNvPr id="6" name="Picture 9" descr="cape1"/>
          <p:cNvPicPr>
            <a:picLocks noGrp="1" noChangeAspect="1" noChangeArrowheads="1"/>
          </p:cNvPicPr>
          <p:nvPr>
            <p:ph sz="half" idx="2"/>
          </p:nvPr>
        </p:nvPicPr>
        <p:blipFill>
          <a:blip r:embed="rId3" cstate="print"/>
          <a:srcRect/>
          <a:stretch>
            <a:fillRect/>
          </a:stretch>
        </p:blipFill>
        <p:spPr bwMode="auto">
          <a:xfrm>
            <a:off x="5157258" y="1543050"/>
            <a:ext cx="3020483" cy="45307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Reductions: Passive Solar</a:t>
            </a:r>
            <a:endParaRPr lang="en-US" dirty="0"/>
          </a:p>
        </p:txBody>
      </p:sp>
      <p:sp>
        <p:nvSpPr>
          <p:cNvPr id="6" name="Content Placeholder 5"/>
          <p:cNvSpPr>
            <a:spLocks noGrp="1"/>
          </p:cNvSpPr>
          <p:nvPr>
            <p:ph idx="1"/>
          </p:nvPr>
        </p:nvSpPr>
        <p:spPr/>
        <p:txBody>
          <a:bodyPr/>
          <a:lstStyle/>
          <a:p>
            <a:r>
              <a:rPr lang="en-US" dirty="0" smtClean="0"/>
              <a:t>High thermal capacity </a:t>
            </a:r>
          </a:p>
          <a:p>
            <a:pPr lvl="1"/>
            <a:r>
              <a:rPr lang="en-US" dirty="0" smtClean="0"/>
              <a:t>Shift energy loads</a:t>
            </a:r>
          </a:p>
          <a:p>
            <a:pPr lvl="1"/>
            <a:r>
              <a:rPr lang="en-US" dirty="0" smtClean="0"/>
              <a:t>Reduce peak demand</a:t>
            </a:r>
          </a:p>
          <a:p>
            <a:pPr lvl="1"/>
            <a:r>
              <a:rPr lang="en-US" dirty="0" smtClean="0"/>
              <a:t>Reduce operational energy</a:t>
            </a:r>
          </a:p>
          <a:p>
            <a:pPr lvl="1"/>
            <a:endParaRPr lang="en-US" dirty="0" smtClean="0"/>
          </a:p>
          <a:p>
            <a:r>
              <a:rPr lang="en-US" dirty="0" smtClean="0"/>
              <a:t>Energy savings of 5-15%</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Reductions: Low-lift Cooling</a:t>
            </a:r>
            <a:endParaRPr lang="en-US" dirty="0"/>
          </a:p>
        </p:txBody>
      </p:sp>
      <p:sp>
        <p:nvSpPr>
          <p:cNvPr id="3" name="Content Placeholder 2"/>
          <p:cNvSpPr>
            <a:spLocks noGrp="1"/>
          </p:cNvSpPr>
          <p:nvPr>
            <p:ph idx="1"/>
          </p:nvPr>
        </p:nvSpPr>
        <p:spPr/>
        <p:txBody>
          <a:bodyPr>
            <a:normAutofit/>
          </a:bodyPr>
          <a:lstStyle/>
          <a:p>
            <a:r>
              <a:rPr lang="en-US" sz="3200" kern="1200" dirty="0" smtClean="0">
                <a:latin typeface="Arial" charset="0"/>
                <a:cs typeface="Arial" charset="0"/>
              </a:rPr>
              <a:t>Pre-cool concrete with embedded chilled water pipes</a:t>
            </a:r>
          </a:p>
          <a:p>
            <a:r>
              <a:rPr lang="en-US" sz="3200" kern="1200" dirty="0" smtClean="0">
                <a:latin typeface="Arial" charset="0"/>
                <a:cs typeface="Arial" charset="0"/>
              </a:rPr>
              <a:t>Use efficient lo-lift chillers</a:t>
            </a:r>
          </a:p>
          <a:p>
            <a:r>
              <a:rPr lang="en-US" sz="3200" kern="1200" dirty="0" smtClean="0">
                <a:latin typeface="Arial" charset="0"/>
                <a:cs typeface="Arial" charset="0"/>
              </a:rPr>
              <a:t>Saves 37-84% over DOE benchmark buildings</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More Information</a:t>
            </a:r>
          </a:p>
        </p:txBody>
      </p:sp>
      <p:sp>
        <p:nvSpPr>
          <p:cNvPr id="7171" name="Content Placeholder 2"/>
          <p:cNvSpPr>
            <a:spLocks noGrp="1"/>
          </p:cNvSpPr>
          <p:nvPr>
            <p:ph idx="1"/>
          </p:nvPr>
        </p:nvSpPr>
        <p:spPr/>
        <p:txBody>
          <a:bodyPr/>
          <a:lstStyle/>
          <a:p>
            <a:r>
              <a:rPr lang="en-US" dirty="0" smtClean="0"/>
              <a:t>Full report available from MIT Concrete Sustainability Hub at web.mit.edu/</a:t>
            </a:r>
            <a:r>
              <a:rPr lang="en-US" dirty="0" err="1" smtClean="0"/>
              <a:t>cshub</a:t>
            </a:r>
            <a:r>
              <a:rPr lang="en-US" dirty="0" smtClean="0"/>
              <a:t>.</a:t>
            </a:r>
          </a:p>
          <a:p>
            <a:r>
              <a:rPr lang="en-US" dirty="0" smtClean="0"/>
              <a:t>MIT Hub established by</a:t>
            </a:r>
          </a:p>
          <a:p>
            <a:pPr lvl="1"/>
            <a:r>
              <a:rPr lang="en-US" dirty="0" smtClean="0"/>
              <a:t>RMC Research &amp; Education Foundations</a:t>
            </a:r>
          </a:p>
          <a:p>
            <a:pPr lvl="1"/>
            <a:r>
              <a:rPr lang="en-US" dirty="0" smtClean="0"/>
              <a:t>Portland Cement Association</a:t>
            </a:r>
          </a:p>
          <a:p>
            <a:r>
              <a:rPr lang="en-US" dirty="0" smtClean="0"/>
              <a:t>NRMCA providing technical support</a:t>
            </a:r>
          </a:p>
          <a:p>
            <a:pPr lvl="1"/>
            <a:r>
              <a:rPr lang="en-US" dirty="0" smtClean="0"/>
              <a:t>Transfer research into practice</a:t>
            </a:r>
          </a:p>
          <a:p>
            <a:pPr lvl="1"/>
            <a:r>
              <a:rPr lang="en-US" dirty="0" smtClean="0"/>
              <a:t>Visit www.nrmca.org </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Online Resources</a:t>
            </a:r>
            <a:endParaRPr lang="en-US" dirty="0"/>
          </a:p>
        </p:txBody>
      </p:sp>
      <p:sp>
        <p:nvSpPr>
          <p:cNvPr id="3" name="Content Placeholder 2"/>
          <p:cNvSpPr>
            <a:spLocks noGrp="1"/>
          </p:cNvSpPr>
          <p:nvPr>
            <p:ph idx="1"/>
          </p:nvPr>
        </p:nvSpPr>
        <p:spPr/>
        <p:txBody>
          <a:bodyPr/>
          <a:lstStyle/>
          <a:p>
            <a:r>
              <a:rPr lang="en-US" sz="4000" dirty="0" smtClean="0"/>
              <a:t>www.nrmca.org/sustainability</a:t>
            </a:r>
          </a:p>
          <a:p>
            <a:r>
              <a:rPr lang="en-US" sz="4000" dirty="0" smtClean="0"/>
              <a:t>web.mit.edu/</a:t>
            </a:r>
            <a:r>
              <a:rPr lang="en-US" sz="4000" dirty="0" err="1" smtClean="0"/>
              <a:t>cshub</a:t>
            </a:r>
            <a:endParaRPr lang="en-US" sz="4000" dirty="0" smtClean="0"/>
          </a:p>
          <a:p>
            <a:r>
              <a:rPr lang="en-US" sz="4000" dirty="0" smtClean="0"/>
              <a:t>www.greenconcrete.info</a:t>
            </a:r>
          </a:p>
          <a:p>
            <a:r>
              <a:rPr lang="en-US" sz="4000" dirty="0" smtClean="0"/>
              <a:t>www.concretepromotion.org</a:t>
            </a:r>
          </a:p>
          <a:p>
            <a:r>
              <a:rPr lang="en-US" sz="4000" dirty="0" smtClean="0"/>
              <a:t>www.rmc-foundation.org</a:t>
            </a:r>
          </a:p>
          <a:p>
            <a:endParaRPr lang="en-US" sz="40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Thank You</a:t>
            </a:r>
            <a:r>
              <a:rPr lang="en-US" sz="4400" dirty="0" smtClean="0"/>
              <a:t/>
            </a:r>
            <a:br>
              <a:rPr lang="en-US" sz="4400" dirty="0" smtClean="0"/>
            </a:br>
            <a:endParaRPr lang="en-US" sz="4400" dirty="0"/>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Goals</a:t>
            </a:r>
          </a:p>
        </p:txBody>
      </p:sp>
      <p:sp>
        <p:nvSpPr>
          <p:cNvPr id="8195" name="Content Placeholder 2"/>
          <p:cNvSpPr>
            <a:spLocks noGrp="1"/>
          </p:cNvSpPr>
          <p:nvPr>
            <p:ph sz="half" idx="1"/>
          </p:nvPr>
        </p:nvSpPr>
        <p:spPr/>
        <p:txBody>
          <a:bodyPr/>
          <a:lstStyle/>
          <a:p>
            <a:r>
              <a:rPr lang="en-US" dirty="0" smtClean="0"/>
              <a:t>Identify areas in which concrete excels</a:t>
            </a:r>
          </a:p>
          <a:p>
            <a:r>
              <a:rPr lang="en-US" dirty="0" smtClean="0"/>
              <a:t>Identify opportunities for improvement</a:t>
            </a:r>
          </a:p>
          <a:p>
            <a:r>
              <a:rPr lang="en-US" dirty="0" smtClean="0"/>
              <a:t>Create solid technical basis for future industry development</a:t>
            </a:r>
          </a:p>
          <a:p>
            <a:endParaRPr lang="en-US" dirty="0" smtClean="0"/>
          </a:p>
        </p:txBody>
      </p:sp>
      <p:sp>
        <p:nvSpPr>
          <p:cNvPr id="10" name="Oval 9"/>
          <p:cNvSpPr/>
          <p:nvPr/>
        </p:nvSpPr>
        <p:spPr>
          <a:xfrm>
            <a:off x="4953000" y="1524000"/>
            <a:ext cx="2895600" cy="1905000"/>
          </a:xfrm>
          <a:prstGeom prst="ellipse">
            <a:avLst/>
          </a:prstGeom>
          <a:solidFill>
            <a:srgbClr val="002060">
              <a:alpha val="30000"/>
            </a:srgbClr>
          </a:solidFill>
          <a:scene3d>
            <a:camera prst="perspectiveHeroicExtremeLef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Social</a:t>
            </a:r>
            <a:endParaRPr lang="en-US" sz="2000" b="1" dirty="0">
              <a:solidFill>
                <a:srgbClr val="000000"/>
              </a:solidFill>
            </a:endParaRPr>
          </a:p>
        </p:txBody>
      </p:sp>
      <p:sp>
        <p:nvSpPr>
          <p:cNvPr id="11" name="Oval 10"/>
          <p:cNvSpPr/>
          <p:nvPr/>
        </p:nvSpPr>
        <p:spPr>
          <a:xfrm>
            <a:off x="3962400" y="2590800"/>
            <a:ext cx="2895600" cy="1828800"/>
          </a:xfrm>
          <a:prstGeom prst="ellipse">
            <a:avLst/>
          </a:prstGeom>
          <a:solidFill>
            <a:schemeClr val="accent6">
              <a:lumMod val="60000"/>
              <a:lumOff val="40000"/>
              <a:alpha val="30000"/>
            </a:schemeClr>
          </a:solidFill>
          <a:scene3d>
            <a:camera prst="perspectiveHeroicExtremeLef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Environment</a:t>
            </a:r>
            <a:endParaRPr lang="en-US" sz="2000" b="1" dirty="0">
              <a:solidFill>
                <a:srgbClr val="000000"/>
              </a:solidFill>
            </a:endParaRPr>
          </a:p>
        </p:txBody>
      </p:sp>
      <p:sp>
        <p:nvSpPr>
          <p:cNvPr id="12" name="Oval 11"/>
          <p:cNvSpPr/>
          <p:nvPr/>
        </p:nvSpPr>
        <p:spPr>
          <a:xfrm>
            <a:off x="5791200" y="2819400"/>
            <a:ext cx="3200400" cy="2057400"/>
          </a:xfrm>
          <a:prstGeom prst="ellipse">
            <a:avLst/>
          </a:prstGeom>
          <a:solidFill>
            <a:srgbClr val="FF0000">
              <a:alpha val="30000"/>
            </a:srgbClr>
          </a:solidFill>
          <a:scene3d>
            <a:camera prst="perspectiveHeroicExtremeLef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Economic</a:t>
            </a:r>
            <a:endParaRPr lang="en-US" sz="2000" b="1" dirty="0">
              <a:solidFill>
                <a:srgbClr val="000000"/>
              </a:solidFill>
            </a:endParaRPr>
          </a:p>
        </p:txBody>
      </p:sp>
      <p:sp>
        <p:nvSpPr>
          <p:cNvPr id="14" name="TextBox 13"/>
          <p:cNvSpPr txBox="1"/>
          <p:nvPr/>
        </p:nvSpPr>
        <p:spPr>
          <a:xfrm>
            <a:off x="5715000" y="3028890"/>
            <a:ext cx="1624163" cy="400110"/>
          </a:xfrm>
          <a:prstGeom prst="rect">
            <a:avLst/>
          </a:prstGeom>
          <a:noFill/>
          <a:scene3d>
            <a:camera prst="perspectiveHeroicExtremeLeftFacing"/>
            <a:lightRig rig="threePt" dir="t"/>
          </a:scene3d>
        </p:spPr>
        <p:txBody>
          <a:bodyPr wrap="none" rtlCol="0">
            <a:spAutoFit/>
          </a:bodyPr>
          <a:lstStyle/>
          <a:p>
            <a:r>
              <a:rPr lang="en-US" sz="2000" b="1" dirty="0" smtClean="0"/>
              <a:t>Sustainable</a:t>
            </a:r>
            <a:endParaRPr lang="en-US" sz="20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3 Research Platforms</a:t>
            </a:r>
          </a:p>
        </p:txBody>
      </p:sp>
      <p:graphicFrame>
        <p:nvGraphicFramePr>
          <p:cNvPr id="5" name="Diagram 4"/>
          <p:cNvGraphicFramePr/>
          <p:nvPr/>
        </p:nvGraphicFramePr>
        <p:xfrm>
          <a:off x="381000" y="1524000"/>
          <a:ext cx="8458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smtClean="0"/>
              <a:t>Concrete Science Platform: Mission</a:t>
            </a:r>
          </a:p>
        </p:txBody>
      </p:sp>
      <p:sp>
        <p:nvSpPr>
          <p:cNvPr id="24579" name="Rectangle 3"/>
          <p:cNvSpPr>
            <a:spLocks noGrp="1" noChangeArrowheads="1"/>
          </p:cNvSpPr>
          <p:nvPr>
            <p:ph idx="1"/>
          </p:nvPr>
        </p:nvSpPr>
        <p:spPr/>
        <p:txBody>
          <a:bodyPr/>
          <a:lstStyle/>
          <a:p>
            <a:r>
              <a:rPr lang="en-US" dirty="0" smtClean="0"/>
              <a:t>Scientific breakthroughs toward reducing CO2 footprint of cement and concrete</a:t>
            </a:r>
          </a:p>
          <a:p>
            <a:pPr lvl="1"/>
            <a:r>
              <a:rPr lang="en-US" dirty="0" smtClean="0"/>
              <a:t>Strength with less material</a:t>
            </a:r>
          </a:p>
          <a:p>
            <a:pPr lvl="1"/>
            <a:r>
              <a:rPr lang="en-US" dirty="0" smtClean="0"/>
              <a:t>Lower energy processing</a:t>
            </a:r>
          </a:p>
          <a:p>
            <a:pPr lvl="1"/>
            <a:r>
              <a:rPr lang="en-US" dirty="0" smtClean="0"/>
              <a:t>Chemical stability</a:t>
            </a:r>
          </a:p>
        </p:txBody>
      </p:sp>
      <p:pic>
        <p:nvPicPr>
          <p:cNvPr id="5" name="Picture 2" descr="C:\Documents and Settings\llemay\Local Settings\Temporary Internet Files\Content.IE5\LW9FDIH7\MC910216368[1].png"/>
          <p:cNvPicPr>
            <a:picLocks noChangeAspect="1" noChangeArrowheads="1"/>
          </p:cNvPicPr>
          <p:nvPr/>
        </p:nvPicPr>
        <p:blipFill>
          <a:blip r:embed="rId3" cstate="print"/>
          <a:srcRect/>
          <a:stretch>
            <a:fillRect/>
          </a:stretch>
        </p:blipFill>
        <p:spPr bwMode="auto">
          <a:xfrm>
            <a:off x="6991589" y="5372100"/>
            <a:ext cx="1377616" cy="1200150"/>
          </a:xfrm>
          <a:prstGeom prst="rect">
            <a:avLst/>
          </a:prstGeom>
          <a:noFill/>
        </p:spPr>
      </p:pic>
      <p:pic>
        <p:nvPicPr>
          <p:cNvPr id="6" name="Picture 2" descr="C:\Documents and Settings\llemay\Local Settings\Temporary Internet Files\Content.IE5\LW9FDIH7\MC910216368[1].png"/>
          <p:cNvPicPr>
            <a:picLocks noChangeAspect="1" noChangeArrowheads="1"/>
          </p:cNvPicPr>
          <p:nvPr/>
        </p:nvPicPr>
        <p:blipFill>
          <a:blip r:embed="rId4" cstate="print"/>
          <a:srcRect/>
          <a:stretch>
            <a:fillRect/>
          </a:stretch>
        </p:blipFill>
        <p:spPr bwMode="auto">
          <a:xfrm>
            <a:off x="800101" y="4286250"/>
            <a:ext cx="2995767" cy="2609850"/>
          </a:xfrm>
          <a:prstGeom prst="rect">
            <a:avLst/>
          </a:prstGeom>
          <a:noFill/>
        </p:spPr>
      </p:pic>
      <p:pic>
        <p:nvPicPr>
          <p:cNvPr id="7" name="Picture 2" descr="C:\Documents and Settings\llemay\Local Settings\Temporary Internet Files\Content.IE5\LW9FDIH7\MC910216368[1].png"/>
          <p:cNvPicPr>
            <a:picLocks noChangeAspect="1" noChangeArrowheads="1"/>
          </p:cNvPicPr>
          <p:nvPr/>
        </p:nvPicPr>
        <p:blipFill>
          <a:blip r:embed="rId4" cstate="print"/>
          <a:srcRect/>
          <a:stretch>
            <a:fillRect/>
          </a:stretch>
        </p:blipFill>
        <p:spPr bwMode="auto">
          <a:xfrm>
            <a:off x="3219975" y="4610100"/>
            <a:ext cx="2558429" cy="2228850"/>
          </a:xfrm>
          <a:prstGeom prst="rect">
            <a:avLst/>
          </a:prstGeom>
          <a:noFill/>
        </p:spPr>
      </p:pic>
      <p:pic>
        <p:nvPicPr>
          <p:cNvPr id="8" name="Picture 2" descr="C:\Documents and Settings\llemay\Local Settings\Temporary Internet Files\Content.IE5\LW9FDIH7\MC910216368[1].png"/>
          <p:cNvPicPr>
            <a:picLocks noChangeAspect="1" noChangeArrowheads="1"/>
          </p:cNvPicPr>
          <p:nvPr/>
        </p:nvPicPr>
        <p:blipFill>
          <a:blip r:embed="rId4" cstate="print"/>
          <a:srcRect/>
          <a:stretch>
            <a:fillRect/>
          </a:stretch>
        </p:blipFill>
        <p:spPr bwMode="auto">
          <a:xfrm>
            <a:off x="5334001" y="5090884"/>
            <a:ext cx="1809749" cy="157661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Building Technology Platform</a:t>
            </a:r>
          </a:p>
        </p:txBody>
      </p:sp>
      <p:sp>
        <p:nvSpPr>
          <p:cNvPr id="11267" name="Rectangle 3"/>
          <p:cNvSpPr>
            <a:spLocks noGrp="1" noChangeArrowheads="1"/>
          </p:cNvSpPr>
          <p:nvPr>
            <p:ph idx="1"/>
          </p:nvPr>
        </p:nvSpPr>
        <p:spPr/>
        <p:txBody>
          <a:bodyPr/>
          <a:lstStyle/>
          <a:p>
            <a:r>
              <a:rPr lang="en-US" dirty="0" smtClean="0"/>
              <a:t>Mission: Life Cycle Assessment (LCA) of Concrete Buildings and Pavements to Identify Impacts and Opportunities</a:t>
            </a:r>
          </a:p>
          <a:p>
            <a:r>
              <a:rPr lang="en-US" dirty="0" smtClean="0"/>
              <a:t>Research Topics:</a:t>
            </a:r>
          </a:p>
          <a:p>
            <a:pPr lvl="1"/>
            <a:r>
              <a:rPr lang="en-US" dirty="0" smtClean="0"/>
              <a:t>Material Flow Analysis</a:t>
            </a:r>
          </a:p>
          <a:p>
            <a:pPr lvl="1"/>
            <a:r>
              <a:rPr lang="en-US" dirty="0" smtClean="0"/>
              <a:t>LCA of commercial buildings</a:t>
            </a:r>
          </a:p>
          <a:p>
            <a:pPr lvl="1"/>
            <a:r>
              <a:rPr lang="en-US" dirty="0" smtClean="0"/>
              <a:t>LCA of residential buildings</a:t>
            </a:r>
          </a:p>
          <a:p>
            <a:pPr lvl="1"/>
            <a:r>
              <a:rPr lang="en-US" dirty="0" smtClean="0"/>
              <a:t>LCA of pavements</a:t>
            </a:r>
          </a:p>
          <a:p>
            <a:pPr lvl="1"/>
            <a:r>
              <a:rPr lang="en-US" dirty="0" smtClean="0"/>
              <a:t>LCCA of building materials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6" descr="BS01_CO2_Emissions"/>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a:off x="1230395" y="1022667"/>
            <a:ext cx="6254135" cy="5109012"/>
          </a:xfrm>
          <a:prstGeom prst="rect">
            <a:avLst/>
          </a:prstGeom>
          <a:noFill/>
          <a:ln>
            <a:noFill/>
          </a:ln>
        </p:spPr>
      </p:pic>
      <p:sp>
        <p:nvSpPr>
          <p:cNvPr id="15362" name="Rectangle 2"/>
          <p:cNvSpPr>
            <a:spLocks noGrp="1" noChangeArrowheads="1"/>
          </p:cNvSpPr>
          <p:nvPr>
            <p:ph type="title"/>
          </p:nvPr>
        </p:nvSpPr>
        <p:spPr>
          <a:xfrm>
            <a:off x="500063" y="248180"/>
            <a:ext cx="7620000" cy="838200"/>
          </a:xfrm>
        </p:spPr>
        <p:txBody>
          <a:bodyPr/>
          <a:lstStyle/>
          <a:p>
            <a:pPr eaLnBrk="1" hangingPunct="1"/>
            <a:r>
              <a:rPr lang="en-US" sz="4000" dirty="0" smtClean="0"/>
              <a:t>Commercial Buildings</a:t>
            </a:r>
          </a:p>
        </p:txBody>
      </p:sp>
      <p:sp>
        <p:nvSpPr>
          <p:cNvPr id="15363" name="Rectangle 5"/>
          <p:cNvSpPr>
            <a:spLocks noChangeArrowheads="1"/>
          </p:cNvSpPr>
          <p:nvPr/>
        </p:nvSpPr>
        <p:spPr bwMode="auto">
          <a:xfrm>
            <a:off x="3167063" y="4476750"/>
            <a:ext cx="9144000" cy="0"/>
          </a:xfrm>
          <a:prstGeom prst="rect">
            <a:avLst/>
          </a:prstGeom>
          <a:noFill/>
          <a:ln w="9525" algn="ctr">
            <a:noFill/>
            <a:miter lim="800000"/>
            <a:headEnd/>
            <a:tailEnd/>
          </a:ln>
        </p:spPr>
        <p:txBody>
          <a:bodyPr wrap="none" anchor="ctr">
            <a:spAutoFit/>
          </a:bodyPr>
          <a:lstStyle/>
          <a:p>
            <a:endParaRPr lang="en-US"/>
          </a:p>
        </p:txBody>
      </p:sp>
      <p:sp>
        <p:nvSpPr>
          <p:cNvPr id="15365" name="Text Box 7"/>
          <p:cNvSpPr txBox="1">
            <a:spLocks noChangeArrowheads="1"/>
          </p:cNvSpPr>
          <p:nvPr/>
        </p:nvSpPr>
        <p:spPr bwMode="auto">
          <a:xfrm>
            <a:off x="7543800" y="6324600"/>
            <a:ext cx="1158875" cy="274638"/>
          </a:xfrm>
          <a:prstGeom prst="rect">
            <a:avLst/>
          </a:prstGeom>
          <a:noFill/>
          <a:ln w="9525" algn="ctr">
            <a:noFill/>
            <a:miter lim="800000"/>
            <a:headEnd/>
            <a:tailEnd/>
          </a:ln>
        </p:spPr>
        <p:txBody>
          <a:bodyPr wrap="none">
            <a:spAutoFit/>
          </a:bodyPr>
          <a:lstStyle/>
          <a:p>
            <a:r>
              <a:rPr lang="en-US" sz="1200"/>
              <a:t>(Source: DOE)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lstStyle/>
          <a:p>
            <a:r>
              <a:rPr lang="en-US" dirty="0" smtClean="0"/>
              <a:t>Standardized LCA methodology critical</a:t>
            </a:r>
          </a:p>
          <a:p>
            <a:r>
              <a:rPr lang="en-US" dirty="0" smtClean="0"/>
              <a:t>Increase consistency of LCA</a:t>
            </a:r>
          </a:p>
          <a:p>
            <a:r>
              <a:rPr lang="en-US" dirty="0" smtClean="0"/>
              <a:t>MIT proposes good practices for LCA</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lstStyle/>
          <a:p>
            <a:r>
              <a:rPr lang="en-US" dirty="0" smtClean="0"/>
              <a:t>Transparency of data</a:t>
            </a:r>
          </a:p>
          <a:p>
            <a:r>
              <a:rPr lang="en-US" dirty="0" smtClean="0"/>
              <a:t>Define scope</a:t>
            </a:r>
          </a:p>
          <a:p>
            <a:r>
              <a:rPr lang="en-US" dirty="0" smtClean="0"/>
              <a:t>Identify system boundaries</a:t>
            </a:r>
          </a:p>
          <a:p>
            <a:r>
              <a:rPr lang="en-US" dirty="0" smtClean="0"/>
              <a:t>Define functional unit</a:t>
            </a:r>
            <a:endParaRPr lang="en-US" dirty="0"/>
          </a:p>
        </p:txBody>
      </p:sp>
    </p:spTree>
  </p:cSld>
  <p:clrMapOvr>
    <a:masterClrMapping/>
  </p:clrMapOvr>
</p:sld>
</file>

<file path=ppt/theme/theme1.xml><?xml version="1.0" encoding="utf-8"?>
<a:theme xmlns:a="http://schemas.openxmlformats.org/drawingml/2006/main" name="NRMCA Master Sept 06">
  <a:themeElements>
    <a:clrScheme name="NRMCA Master Sept 06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NRMCA Master Sept 06">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RMCA Master Sept 06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NRMCA Master Sept 06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NRMCA Master Sept 06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NRMCA Master Sept 06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NRMCA Master Sept 06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NRMCA Master Sept 06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NRMCA Master Sept 06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NRMCA Master Sept 06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NRMCA Master Sept 06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2007 NRMCA Template</Template>
  <TotalTime>3652</TotalTime>
  <Words>2661</Words>
  <Application>Microsoft Office PowerPoint</Application>
  <PresentationFormat>On-screen Show (4:3)</PresentationFormat>
  <Paragraphs>231</Paragraphs>
  <Slides>29</Slides>
  <Notes>29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NRMCA Master Sept 06</vt:lpstr>
      <vt:lpstr>Image</vt:lpstr>
      <vt:lpstr>MIT Research: LCA of Commercial Buildings</vt:lpstr>
      <vt:lpstr>MIT Concrete Sustainability Hub</vt:lpstr>
      <vt:lpstr>Goals</vt:lpstr>
      <vt:lpstr>3 Research Platforms</vt:lpstr>
      <vt:lpstr>Concrete Science Platform: Mission</vt:lpstr>
      <vt:lpstr>Building Technology Platform</vt:lpstr>
      <vt:lpstr>Commercial Buildings</vt:lpstr>
      <vt:lpstr>Methodology</vt:lpstr>
      <vt:lpstr>Methodology</vt:lpstr>
      <vt:lpstr>Goal and Scope</vt:lpstr>
      <vt:lpstr>LCA Model</vt:lpstr>
      <vt:lpstr>Boundaries</vt:lpstr>
      <vt:lpstr>Functional Unit</vt:lpstr>
      <vt:lpstr>Life Cycle Inventory Data</vt:lpstr>
      <vt:lpstr>Life Cycle Duration </vt:lpstr>
      <vt:lpstr>Impacts</vt:lpstr>
      <vt:lpstr>Embodied Emissions</vt:lpstr>
      <vt:lpstr>Operational Energy</vt:lpstr>
      <vt:lpstr>Life Cycle Emissions (60 years)</vt:lpstr>
      <vt:lpstr>Life Cycle Emissions (75 years)</vt:lpstr>
      <vt:lpstr>Regional Variation</vt:lpstr>
      <vt:lpstr>Impact Reductions: Structural System</vt:lpstr>
      <vt:lpstr>Impact Reductions: Mix Design</vt:lpstr>
      <vt:lpstr>Impact Reductions: Lighting Controls</vt:lpstr>
      <vt:lpstr>Impact Reductions: Passive Solar</vt:lpstr>
      <vt:lpstr>Impact Reductions: Low-lift Cooling</vt:lpstr>
      <vt:lpstr>More Information</vt:lpstr>
      <vt:lpstr>Online Resources</vt:lpstr>
      <vt:lpstr>Thank You </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Lionel Lemay</dc:creator>
  <cp:lastModifiedBy>hstuart</cp:lastModifiedBy>
  <cp:revision>147</cp:revision>
  <dcterms:created xsi:type="dcterms:W3CDTF">2011-02-09T21:24:24Z</dcterms:created>
  <dcterms:modified xsi:type="dcterms:W3CDTF">2011-09-12T15:58:51Z</dcterms:modified>
</cp:coreProperties>
</file>